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312" r:id="rId3"/>
    <p:sldId id="313" r:id="rId4"/>
    <p:sldId id="314" r:id="rId5"/>
    <p:sldId id="315" r:id="rId6"/>
    <p:sldId id="316" r:id="rId7"/>
    <p:sldId id="310" r:id="rId8"/>
    <p:sldId id="317" r:id="rId9"/>
    <p:sldId id="311" r:id="rId10"/>
    <p:sldId id="318" r:id="rId11"/>
    <p:sldId id="319" r:id="rId12"/>
    <p:sldId id="320" r:id="rId13"/>
    <p:sldId id="321" r:id="rId14"/>
    <p:sldId id="322" r:id="rId15"/>
    <p:sldId id="323" r:id="rId16"/>
    <p:sldId id="276" r:id="rId17"/>
    <p:sldId id="326" r:id="rId18"/>
    <p:sldId id="281" r:id="rId19"/>
    <p:sldId id="284" r:id="rId20"/>
    <p:sldId id="285" r:id="rId21"/>
    <p:sldId id="288" r:id="rId22"/>
    <p:sldId id="289" r:id="rId23"/>
    <p:sldId id="290" r:id="rId24"/>
    <p:sldId id="292" r:id="rId25"/>
    <p:sldId id="293" r:id="rId26"/>
    <p:sldId id="299" r:id="rId27"/>
    <p:sldId id="324" r:id="rId28"/>
    <p:sldId id="302" r:id="rId29"/>
    <p:sldId id="303" r:id="rId30"/>
    <p:sldId id="305" r:id="rId31"/>
    <p:sldId id="300" r:id="rId32"/>
    <p:sldId id="298" r:id="rId33"/>
    <p:sldId id="306" r:id="rId34"/>
    <p:sldId id="325" r:id="rId35"/>
    <p:sldId id="308" r:id="rId36"/>
    <p:sldId id="309" r:id="rId37"/>
    <p:sldId id="329" r:id="rId38"/>
    <p:sldId id="296" r:id="rId39"/>
    <p:sldId id="327" r:id="rId40"/>
    <p:sldId id="294" r:id="rId41"/>
    <p:sldId id="328" r:id="rId42"/>
    <p:sldId id="330" r:id="rId43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til 2 - Isticanj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65" d="100"/>
          <a:sy n="165" d="100"/>
        </p:scale>
        <p:origin x="144" y="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7073153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r-HR" dirty="0"/>
              <a:t>Kliknite da biste uredili stil naslova matrice</a:t>
            </a:r>
          </a:p>
        </p:txBody>
      </p:sp>
      <p:sp>
        <p:nvSpPr>
          <p:cNvPr id="3" name="Podnaslov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r-HR"/>
              <a:t>Kliknite da biste uredili stil podnaslova matrice</a:t>
            </a:r>
          </a:p>
        </p:txBody>
      </p:sp>
      <p:pic>
        <p:nvPicPr>
          <p:cNvPr id="9" name="Slika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203615"/>
            <a:ext cx="2712580" cy="717137"/>
          </a:xfrm>
          <a:prstGeom prst="rect">
            <a:avLst/>
          </a:prstGeom>
        </p:spPr>
      </p:pic>
      <p:pic>
        <p:nvPicPr>
          <p:cNvPr id="10" name="Slika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5917" y="6201522"/>
            <a:ext cx="1560165" cy="656478"/>
          </a:xfrm>
          <a:prstGeom prst="rect">
            <a:avLst/>
          </a:prstGeom>
        </p:spPr>
      </p:pic>
      <p:pic>
        <p:nvPicPr>
          <p:cNvPr id="11" name="Slika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9514" y="6201522"/>
            <a:ext cx="1872486" cy="656478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3684" y="0"/>
            <a:ext cx="2658316" cy="265831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8458200" cy="1325563"/>
          </a:xfrm>
        </p:spPr>
        <p:txBody>
          <a:bodyPr/>
          <a:lstStyle/>
          <a:p>
            <a:r>
              <a:rPr lang="hr-HR" dirty="0"/>
              <a:t>Kliknite da biste uredili stil naslova matrice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 hasCustomPrompt="1"/>
          </p:nvPr>
        </p:nvSpPr>
        <p:spPr>
          <a:xfrm>
            <a:off x="838200" y="1852519"/>
            <a:ext cx="10515600" cy="3589057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pic>
        <p:nvPicPr>
          <p:cNvPr id="7" name="Slika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02227"/>
            <a:ext cx="2237857" cy="591632"/>
          </a:xfrm>
          <a:prstGeom prst="rect">
            <a:avLst/>
          </a:prstGeom>
        </p:spPr>
      </p:pic>
      <p:pic>
        <p:nvPicPr>
          <p:cNvPr id="11" name="Slika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8288" y="6302227"/>
            <a:ext cx="1318597" cy="554832"/>
          </a:xfrm>
          <a:prstGeom prst="rect">
            <a:avLst/>
          </a:prstGeom>
        </p:spPr>
      </p:pic>
      <p:pic>
        <p:nvPicPr>
          <p:cNvPr id="13" name="Slika 1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4212" y="6304840"/>
            <a:ext cx="1577788" cy="553159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1521" y="79450"/>
            <a:ext cx="1090479" cy="1090479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naslova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8904DD-67CC-4CCD-9B56-2A5D788330D6}" type="datetimeFigureOut">
              <a:rPr lang="hr-HR" smtClean="0"/>
              <a:t>2.9.2026.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8AD878-F2C8-4366-AA5E-F93C84540063}" type="slidenum">
              <a:rPr lang="hr-HR" smtClean="0"/>
              <a:t>‹#›</a:t>
            </a:fld>
            <a:endParaRPr lang="hr-H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192307" y="2332598"/>
            <a:ext cx="8077200" cy="2387600"/>
          </a:xfrm>
        </p:spPr>
        <p:txBody>
          <a:bodyPr>
            <a:normAutofit fontScale="90000"/>
          </a:bodyPr>
          <a:lstStyle/>
          <a:p>
            <a:r>
              <a:rPr lang="hr-HR" dirty="0"/>
              <a:t>Uključivanje učenika u donošenje odluka u školi i zajednici</a:t>
            </a: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573741" y="4864287"/>
            <a:ext cx="9144000" cy="810372"/>
          </a:xfrm>
        </p:spPr>
        <p:txBody>
          <a:bodyPr>
            <a:normAutofit/>
          </a:bodyPr>
          <a:lstStyle/>
          <a:p>
            <a:r>
              <a:rPr lang="hr-HR" dirty="0"/>
              <a:t>Vlatka Zahirović</a:t>
            </a:r>
          </a:p>
          <a:p>
            <a:r>
              <a:rPr lang="hr-HR" sz="1900" dirty="0"/>
              <a:t>ŽSV ravnatelja 27. kolovoza 2026.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02DB924-984C-4749-AFE0-CF191C35D3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Zašto je važno uključiti učenike u donošenje odluka u školi?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21717412-FB28-4234-B9BC-CC6FE6F195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b="1" dirty="0"/>
              <a:t>Uključivanje učenika povećava motivaciju i angažiranost učenika.</a:t>
            </a:r>
          </a:p>
          <a:p>
            <a:pPr lvl="1"/>
            <a:r>
              <a:rPr lang="hr-HR" dirty="0"/>
              <a:t>Učenici su spremniji prihvatiti pravila i aktivnosti u čijem su stvaranju sudjelovali. Kada osjećaju da se njihov glas uvažava, raste njihova motivacija za aktivno sudjelovanje u nastavi i izvannastavnim aktivnostima.</a:t>
            </a:r>
          </a:p>
          <a:p>
            <a:pPr marL="0" indent="0">
              <a:buNone/>
            </a:pP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7294247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02DB924-984C-4749-AFE0-CF191C35D3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Zašto je važno uključiti učenike u donošenje odluka u školi?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21717412-FB28-4234-B9BC-CC6FE6F195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b="1" dirty="0"/>
              <a:t>Uključivanje učenika poboljšava kvalitetu školskog okruženja.</a:t>
            </a:r>
          </a:p>
          <a:p>
            <a:pPr lvl="1"/>
            <a:r>
              <a:rPr lang="hr-HR" dirty="0"/>
              <a:t>Učenici najbolje poznaju svoje potrebe, interese i svakodnevne izazove. Njihovi prijedlozi mogu pomoći školi u donošenju kvalitetnijih odluka o:</a:t>
            </a:r>
          </a:p>
          <a:p>
            <a:pPr lvl="2"/>
            <a:r>
              <a:rPr lang="hr-HR" dirty="0"/>
              <a:t>organizaciji nastave</a:t>
            </a:r>
          </a:p>
          <a:p>
            <a:pPr lvl="2"/>
            <a:r>
              <a:rPr lang="hr-HR" dirty="0"/>
              <a:t>školskim projektima</a:t>
            </a:r>
          </a:p>
          <a:p>
            <a:pPr lvl="2"/>
            <a:r>
              <a:rPr lang="hr-HR" dirty="0"/>
              <a:t>uređenju školskog prostora</a:t>
            </a:r>
          </a:p>
          <a:p>
            <a:pPr lvl="2"/>
            <a:r>
              <a:rPr lang="hr-HR" dirty="0"/>
              <a:t>izvannastavnim aktivnostima</a:t>
            </a:r>
          </a:p>
          <a:p>
            <a:pPr lvl="2"/>
            <a:r>
              <a:rPr lang="hr-HR" dirty="0"/>
              <a:t>pravilima ponašanja.</a:t>
            </a:r>
          </a:p>
          <a:p>
            <a:pPr marL="0" indent="0">
              <a:buNone/>
            </a:pP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3983992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02DB924-984C-4749-AFE0-CF191C35D3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Zašto je važno uključiti učenike u donošenje odluka u školi?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21717412-FB28-4234-B9BC-CC6FE6F195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hr-HR" b="1" dirty="0"/>
              <a:t>Uključivanje učenika priprema učenike za aktivno građanstvo.</a:t>
            </a:r>
          </a:p>
          <a:p>
            <a:pPr lvl="1"/>
            <a:r>
              <a:rPr lang="hr-HR" dirty="0"/>
              <a:t>Jedan od važnih ciljeva suvremenog obrazovanja jest odgoj aktivnih i odgovornih građana. Uključivanje učenika u donošenje odluka pomaže im da razviju svijest o tome da mogu utjecati na promjene u svojoj zajednici.</a:t>
            </a:r>
          </a:p>
          <a:p>
            <a:endParaRPr lang="hr-HR" dirty="0"/>
          </a:p>
          <a:p>
            <a:r>
              <a:rPr lang="hr-HR" b="1" dirty="0"/>
              <a:t>Uključivanje učenika u skladu je sa suvremenim obrazovnim politikama.</a:t>
            </a:r>
          </a:p>
          <a:p>
            <a:pPr lvl="1"/>
            <a:r>
              <a:rPr lang="hr-HR" dirty="0"/>
              <a:t>Sudjelovanje učenika jedno je od važnih načela koje promiču međunarodne organizacije poput UNESCO i Europska komisija. Ono je povezano s razvojem demokratske kulture, </a:t>
            </a:r>
            <a:r>
              <a:rPr lang="hr-HR" dirty="0" err="1"/>
              <a:t>uključivosti</a:t>
            </a:r>
            <a:r>
              <a:rPr lang="hr-HR" dirty="0"/>
              <a:t> i dobrobiti učenika.</a:t>
            </a:r>
          </a:p>
        </p:txBody>
      </p:sp>
    </p:spTree>
    <p:extLst>
      <p:ext uri="{BB962C8B-B14F-4D97-AF65-F5344CB8AC3E}">
        <p14:creationId xmlns:p14="http://schemas.microsoft.com/office/powerpoint/2010/main" val="9302779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02DB924-984C-4749-AFE0-CF191C35D3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Zašto je važno uključiti učenike u donošenje odluka u školi?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21717412-FB28-4234-B9BC-CC6FE6F195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dirty="0"/>
              <a:t>Jednostavno rečeno: </a:t>
            </a:r>
            <a:r>
              <a:rPr lang="hr-HR" b="1" dirty="0"/>
              <a:t>učenici koji sudjeluju u donošenju odluka ne postaju samo bolji učenici nego i odgovorniji, samostalniji i aktivniji članovi društva.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2150010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BE06598-C72D-4E9E-A341-F13B4F35CA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dirty="0"/>
              <a:t>Uključenost učenika OŠ kralja Tomislava, Našice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AEBB1F4A-F634-4C97-A348-0208240604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dirty="0"/>
              <a:t>Učenici žele biti uključeni u donošenje sljedećih odluka:</a:t>
            </a:r>
          </a:p>
          <a:p>
            <a:pPr marL="914400" lvl="1" indent="-457200">
              <a:buFont typeface="+mj-lt"/>
              <a:buAutoNum type="arabicPeriod"/>
            </a:pPr>
            <a:r>
              <a:rPr lang="hr-HR" dirty="0"/>
              <a:t>kreiranje rasporeda sati 59,02 %</a:t>
            </a:r>
          </a:p>
          <a:p>
            <a:pPr marL="914400" lvl="1" indent="-457200">
              <a:buFont typeface="+mj-lt"/>
              <a:buAutoNum type="arabicPeriod"/>
            </a:pPr>
            <a:r>
              <a:rPr lang="hr-HR" dirty="0"/>
              <a:t>odabir odredišta za školske izlete 58,2 %</a:t>
            </a:r>
          </a:p>
          <a:p>
            <a:pPr marL="914400" lvl="1" indent="-457200">
              <a:buFont typeface="+mj-lt"/>
              <a:buAutoNum type="arabicPeriod"/>
            </a:pPr>
            <a:r>
              <a:rPr lang="hr-HR" dirty="0"/>
              <a:t>jelovnik školske kuhinje 58,2 %</a:t>
            </a:r>
          </a:p>
          <a:p>
            <a:pPr marL="914400" lvl="1" indent="-457200">
              <a:buFont typeface="+mj-lt"/>
              <a:buAutoNum type="arabicPeriod"/>
            </a:pPr>
            <a:r>
              <a:rPr lang="hr-HR" dirty="0"/>
              <a:t>kreiranje razrednih pravila 42,21 %</a:t>
            </a:r>
          </a:p>
          <a:p>
            <a:pPr marL="914400" lvl="1" indent="-457200">
              <a:buFont typeface="+mj-lt"/>
              <a:buAutoNum type="arabicPeriod"/>
            </a:pPr>
            <a:r>
              <a:rPr lang="hr-HR" dirty="0"/>
              <a:t>planiranje izvannastavnih aktivnosti 40,57 %.</a:t>
            </a:r>
          </a:p>
          <a:p>
            <a:r>
              <a:rPr lang="hr-HR" dirty="0"/>
              <a:t>Za sudjelovanje u donošenju odluka nije zainteresirano 12,3 % učenika.</a:t>
            </a:r>
          </a:p>
          <a:p>
            <a:pPr marL="457200" lvl="1" indent="0">
              <a:buNone/>
            </a:pPr>
            <a:endParaRPr lang="hr-HR" dirty="0"/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4029542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BE06598-C72D-4E9E-A341-F13B4F35CA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dirty="0"/>
              <a:t>Uključenost učenika OŠ kralja Tomislava, Našice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AEBB1F4A-F634-4C97-A348-0208240604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dirty="0"/>
              <a:t>U humanitarne akcije u školi uključeno je 72,13 % učenika.</a:t>
            </a:r>
          </a:p>
          <a:p>
            <a:r>
              <a:rPr lang="hr-HR" dirty="0"/>
              <a:t>U humanitarne akcije u zajednici uključeno je 35,25 % učenika.</a:t>
            </a:r>
          </a:p>
          <a:p>
            <a:pPr marL="457200" lvl="1" indent="0">
              <a:buNone/>
            </a:pPr>
            <a:endParaRPr lang="hr-HR" dirty="0"/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5751908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/>
          <p:cNvSpPr>
            <a:spLocks noGrp="1"/>
          </p:cNvSpPr>
          <p:nvPr>
            <p:ph type="title"/>
          </p:nvPr>
        </p:nvSpPr>
        <p:spPr>
          <a:xfrm>
            <a:off x="838200" y="365125"/>
            <a:ext cx="8996082" cy="1325563"/>
          </a:xfrm>
        </p:spPr>
        <p:txBody>
          <a:bodyPr/>
          <a:lstStyle/>
          <a:p>
            <a:r>
              <a:rPr lang="hr-HR" dirty="0"/>
              <a:t>Erasmus+ projekt „Rastimo zajedno!”</a:t>
            </a:r>
          </a:p>
        </p:txBody>
      </p:sp>
      <p:sp>
        <p:nvSpPr>
          <p:cNvPr id="5" name="Rezervirano mjesto sadržaja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Cilj: Poticanje sudjelovanja učenika u demokratskom životu razvijanjem interesa za aktivno građanstvo kroz jačanje socijalno-emocionalnih kompetencija učenika i učitelja te primjenu inovativnih metoda rada.</a:t>
            </a:r>
          </a:p>
          <a:p>
            <a:r>
              <a:rPr lang="hr-HR" dirty="0"/>
              <a:t>Strukturirani tečaj </a:t>
            </a:r>
            <a:r>
              <a:rPr lang="en-US" dirty="0"/>
              <a:t>Finnish Models of Student Engagement</a:t>
            </a:r>
            <a:r>
              <a:rPr lang="hr-HR" dirty="0"/>
              <a:t>, Helsinki, od 16. do 21. ožujka 2026.</a:t>
            </a:r>
          </a:p>
          <a:p>
            <a:r>
              <a:rPr lang="hr-HR" dirty="0"/>
              <a:t>Praćenje rada u </a:t>
            </a:r>
            <a:r>
              <a:rPr lang="hr-HR" dirty="0" err="1"/>
              <a:t>Stapaskoli</a:t>
            </a:r>
            <a:r>
              <a:rPr lang="hr-HR" dirty="0"/>
              <a:t>, </a:t>
            </a:r>
            <a:r>
              <a:rPr lang="hr-HR" b="0" i="0" dirty="0" err="1">
                <a:solidFill>
                  <a:srgbClr val="1F1F1F"/>
                </a:solidFill>
                <a:effectLst/>
                <a:latin typeface="Google Sans"/>
              </a:rPr>
              <a:t>Reykjanesbær</a:t>
            </a:r>
            <a:r>
              <a:rPr lang="hr-HR" b="0" i="0" dirty="0">
                <a:solidFill>
                  <a:srgbClr val="1F1F1F"/>
                </a:solidFill>
                <a:effectLst/>
                <a:latin typeface="Google Sans"/>
              </a:rPr>
              <a:t>, Island od 1. do 7. ožujka 2026.</a:t>
            </a:r>
            <a:endParaRPr lang="hr-H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>
            <a:extLst>
              <a:ext uri="{FF2B5EF4-FFF2-40B4-BE49-F238E27FC236}">
                <a16:creationId xmlns:a16="http://schemas.microsoft.com/office/drawing/2014/main" id="{864A80DE-F627-42A9-93D7-4A8CB96D65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-HR" dirty="0"/>
              <a:t>Uključenost učenika u finskim školama</a:t>
            </a:r>
          </a:p>
        </p:txBody>
      </p:sp>
      <p:sp>
        <p:nvSpPr>
          <p:cNvPr id="5" name="Podnaslov 4">
            <a:extLst>
              <a:ext uri="{FF2B5EF4-FFF2-40B4-BE49-F238E27FC236}">
                <a16:creationId xmlns:a16="http://schemas.microsoft.com/office/drawing/2014/main" id="{54FA02AC-1AA2-4D94-BA43-04682CDBD68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746539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dirty="0"/>
              <a:t>Uključenost učenika u finskom Nacionalnom kurikulumu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r-HR" dirty="0"/>
              <a:t>Učenici se promatraju kao aktivni sudionici vlastitog učenja i aktivni članovi školske zajednice.</a:t>
            </a:r>
          </a:p>
          <a:p>
            <a:r>
              <a:rPr lang="hr-HR" dirty="0"/>
              <a:t>Školska kultura treba poticati sudjelovanje, </a:t>
            </a:r>
            <a:r>
              <a:rPr lang="hr-HR" dirty="0" err="1"/>
              <a:t>uključivost</a:t>
            </a:r>
            <a:r>
              <a:rPr lang="hr-HR" dirty="0"/>
              <a:t> i mogućnosti utjecaja na donošenje odluka, uz istodobno pružanje potpore dobrobiti i motivaciji učenika.</a:t>
            </a:r>
          </a:p>
          <a:p>
            <a:r>
              <a:rPr lang="hr-HR" dirty="0"/>
              <a:t>Učenike se potiče da:</a:t>
            </a:r>
          </a:p>
          <a:p>
            <a:pPr lvl="1"/>
            <a:r>
              <a:rPr lang="hr-HR" dirty="0"/>
              <a:t>aktivno sudjeluju u učenju i svakodnevnom životu škole</a:t>
            </a:r>
          </a:p>
          <a:p>
            <a:pPr lvl="1"/>
            <a:r>
              <a:rPr lang="hr-HR" dirty="0"/>
              <a:t>iznose svoja mišljenja i budu saslušani</a:t>
            </a:r>
          </a:p>
          <a:p>
            <a:pPr lvl="1"/>
            <a:r>
              <a:rPr lang="hr-HR" dirty="0"/>
              <a:t>surađuju s drugima i preuzimaju odgovornost.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Finski modeli uključivanja učenika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hr-HR" dirty="0"/>
              <a:t>Vršnjački poticatelji </a:t>
            </a:r>
            <a:r>
              <a:rPr lang="hr-HR" i="1" dirty="0"/>
              <a:t>(</a:t>
            </a:r>
            <a:r>
              <a:rPr lang="hr-HR" i="1" dirty="0" err="1"/>
              <a:t>peer</a:t>
            </a:r>
            <a:r>
              <a:rPr lang="hr-HR" i="1" dirty="0"/>
              <a:t> </a:t>
            </a:r>
            <a:r>
              <a:rPr lang="hr-HR" i="1" dirty="0" err="1"/>
              <a:t>activators</a:t>
            </a:r>
            <a:r>
              <a:rPr lang="hr-HR" i="1" dirty="0"/>
              <a:t>): </a:t>
            </a:r>
            <a:r>
              <a:rPr lang="hr-HR" dirty="0"/>
              <a:t>učenici potiču svoje vršnjake na aktivno sudjelovanje</a:t>
            </a:r>
          </a:p>
          <a:p>
            <a:pPr marL="514350" indent="-514350">
              <a:buFont typeface="+mj-lt"/>
              <a:buAutoNum type="arabicPeriod"/>
            </a:pPr>
            <a:r>
              <a:rPr lang="hr-HR" dirty="0"/>
              <a:t>Program medijacije </a:t>
            </a:r>
            <a:r>
              <a:rPr lang="hr-HR" i="1" dirty="0"/>
              <a:t>(Verso program)</a:t>
            </a:r>
            <a:r>
              <a:rPr lang="hr-HR" dirty="0"/>
              <a:t>: razvoj vještina mirnog rješavanja sukoba</a:t>
            </a:r>
          </a:p>
          <a:p>
            <a:pPr marL="514350" indent="-514350">
              <a:buFont typeface="+mj-lt"/>
              <a:buAutoNum type="arabicPeriod"/>
            </a:pPr>
            <a:r>
              <a:rPr lang="pl-PL" dirty="0"/>
              <a:t>Eko-škole i program ambasadora okoliša</a:t>
            </a:r>
            <a:endParaRPr lang="hr-H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1901639-4179-402D-ACB0-244A22B398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Donošenje odluka u školi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1E9543D0-4DB0-469B-BB9C-6C328C8D68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Zakonskom regulativom omogućeno je da, uz ravnatelja, u aktivnosti vođenja budu uključeni drugi dionici škole.</a:t>
            </a:r>
          </a:p>
          <a:p>
            <a:r>
              <a:rPr lang="hr-HR" dirty="0"/>
              <a:t>Formalna tijela:</a:t>
            </a:r>
          </a:p>
          <a:p>
            <a:pPr lvl="1"/>
            <a:r>
              <a:rPr lang="hr-HR" dirty="0"/>
              <a:t>Školski odbor, </a:t>
            </a:r>
          </a:p>
          <a:p>
            <a:pPr lvl="1"/>
            <a:r>
              <a:rPr lang="hr-HR" dirty="0"/>
              <a:t>Učiteljsko vijeće,</a:t>
            </a:r>
          </a:p>
          <a:p>
            <a:pPr lvl="1"/>
            <a:r>
              <a:rPr lang="hr-HR" dirty="0"/>
              <a:t>Vijeće roditelja i </a:t>
            </a:r>
          </a:p>
          <a:p>
            <a:pPr lvl="1"/>
            <a:r>
              <a:rPr lang="hr-HR" dirty="0"/>
              <a:t>Vijeće učenika.</a:t>
            </a:r>
          </a:p>
        </p:txBody>
      </p:sp>
    </p:spTree>
    <p:extLst>
      <p:ext uri="{BB962C8B-B14F-4D97-AF65-F5344CB8AC3E}">
        <p14:creationId xmlns:p14="http://schemas.microsoft.com/office/powerpoint/2010/main" val="26885221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866900" y="2766218"/>
            <a:ext cx="8458200" cy="1325563"/>
          </a:xfrm>
        </p:spPr>
        <p:txBody>
          <a:bodyPr>
            <a:normAutofit fontScale="90000"/>
          </a:bodyPr>
          <a:lstStyle/>
          <a:p>
            <a:r>
              <a:rPr lang="hr-HR" dirty="0"/>
              <a:t>1. Škole u pokretu – učenici potiču svoje vršnjake na aktivno sudjelovanje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Škole u pokretu (</a:t>
            </a:r>
            <a:r>
              <a:rPr lang="hr-HR" i="1" dirty="0" err="1"/>
              <a:t>Schools</a:t>
            </a:r>
            <a:r>
              <a:rPr lang="hr-HR" i="1" dirty="0"/>
              <a:t> on </a:t>
            </a:r>
            <a:r>
              <a:rPr lang="hr-HR" i="1" dirty="0" err="1"/>
              <a:t>the</a:t>
            </a:r>
            <a:r>
              <a:rPr lang="hr-HR" i="1" dirty="0"/>
              <a:t> </a:t>
            </a:r>
            <a:r>
              <a:rPr lang="hr-HR" i="1" dirty="0" err="1"/>
              <a:t>Move</a:t>
            </a:r>
            <a:r>
              <a:rPr lang="hr-HR" i="1" dirty="0"/>
              <a:t>)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Nacionalni program čiji je cilj povećati tjelesnu aktivnost tijekom školskog dana.</a:t>
            </a:r>
          </a:p>
          <a:p>
            <a:r>
              <a:rPr lang="hr-HR" dirty="0"/>
              <a:t>Program je osmišljen kako bi unaprijedio kulturu tjelesne aktivnosti.</a:t>
            </a:r>
          </a:p>
          <a:p>
            <a:r>
              <a:rPr lang="hr-HR" dirty="0"/>
              <a:t>Cilj je uključiti više kretanja i tjelesne aktivnosti u svakodnevni život učenika.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Vršnjački poticatelji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hr-HR" dirty="0"/>
              <a:t>Učenici osposobljeni za poticanje i vođenje tjelesnih aktivnosti.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r-HR" dirty="0"/>
              <a:t>Organiziraju aktivnosti tijekom odmora i školskih događanja.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r-HR" dirty="0"/>
              <a:t>Potiču </a:t>
            </a:r>
            <a:r>
              <a:rPr lang="hr-HR" dirty="0" err="1"/>
              <a:t>uključivost</a:t>
            </a:r>
            <a:r>
              <a:rPr lang="hr-HR" dirty="0"/>
              <a:t>, kretanje i aktivno sudjelovanje svih učenika.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r-HR" dirty="0"/>
              <a:t>Gotovo polovica škola u programu ima osposobljene vršnjačke poticatelje. </a:t>
            </a:r>
          </a:p>
          <a:p>
            <a:pPr marL="0" indent="0">
              <a:buNone/>
            </a:pPr>
            <a:endParaRPr lang="hr-HR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Učinci i prednosti programa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hr-HR" dirty="0"/>
              <a:t>Povećava razinu tjelesne aktivnosti tijekom školskog dana kod učenika svih dobnih skupina.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r-HR" dirty="0"/>
              <a:t>Potiče razvoj učeničkog vodstva, samopouzdanja i socijalnih vještina kroz aktivno preuzimanje odgovornosti.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r-HR" dirty="0"/>
              <a:t>Doprinosi stvaranju pozitivnog školskog ozračja i većoj uključenosti učenika u proces učenja.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r-HR" dirty="0"/>
              <a:t>Omogućuje </a:t>
            </a:r>
            <a:r>
              <a:rPr lang="hr-HR" dirty="0" err="1"/>
              <a:t>uključive</a:t>
            </a:r>
            <a:r>
              <a:rPr lang="hr-HR" dirty="0"/>
              <a:t> prilike za kretanje i sudjelovanje, osobito za učenike koji su inače manje tjelesno aktivni.</a:t>
            </a:r>
          </a:p>
          <a:p>
            <a:endParaRPr lang="hr-HR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Kako uvesti program vršnjačkih poticatelja?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hr-HR" b="1" dirty="0"/>
              <a:t>1. Procjena postojećeg stanja</a:t>
            </a:r>
          </a:p>
          <a:p>
            <a:pPr lvl="1"/>
            <a:r>
              <a:rPr lang="hr-HR" dirty="0"/>
              <a:t>Analiza navika kretanja učenika tijekom školskog dana. </a:t>
            </a:r>
          </a:p>
          <a:p>
            <a:pPr lvl="1"/>
            <a:r>
              <a:rPr lang="hr-HR" dirty="0"/>
              <a:t>Prepoznavanje skupina učenika koje su manje aktivne. </a:t>
            </a:r>
          </a:p>
          <a:p>
            <a:pPr lvl="1"/>
            <a:r>
              <a:rPr lang="hr-HR" dirty="0"/>
              <a:t>Prikupljanje mišljenja učenika i djelatnika. </a:t>
            </a:r>
          </a:p>
          <a:p>
            <a:pPr marL="0" indent="0">
              <a:buNone/>
            </a:pPr>
            <a:r>
              <a:rPr lang="hr-HR" b="1" dirty="0"/>
              <a:t>2. Osposobljavanje učenika</a:t>
            </a:r>
          </a:p>
          <a:p>
            <a:pPr lvl="1"/>
            <a:r>
              <a:rPr lang="hr-HR" dirty="0"/>
              <a:t>Odabir zainteresiranih i odgovornih učenika. </a:t>
            </a:r>
          </a:p>
          <a:p>
            <a:pPr lvl="1"/>
            <a:r>
              <a:rPr lang="hr-HR" dirty="0"/>
              <a:t>Edukacija o vođenju aktivnosti, uključivanju svih učenika i poticanju suradnje. </a:t>
            </a:r>
          </a:p>
          <a:p>
            <a:pPr lvl="1"/>
            <a:r>
              <a:rPr lang="hr-HR" dirty="0"/>
              <a:t>Naglasak na ulozi vršnjačkog poticatelja kao podrške, a ne nadzornika. </a:t>
            </a:r>
          </a:p>
          <a:p>
            <a:pPr marL="0" indent="0">
              <a:buNone/>
            </a:pPr>
            <a:endParaRPr lang="hr-HR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Kako uvesti program vršnjačkih poticatelja?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hr-HR" b="1" dirty="0"/>
              <a:t>3. Planiranje aktivnosti</a:t>
            </a:r>
          </a:p>
          <a:p>
            <a:pPr lvl="1"/>
            <a:r>
              <a:rPr lang="hr-HR" dirty="0"/>
              <a:t>Definiranje vremena i mjesta provedbe (odmori, prijelazi između sati, slobodno vrijeme). </a:t>
            </a:r>
          </a:p>
          <a:p>
            <a:pPr lvl="1"/>
            <a:r>
              <a:rPr lang="hr-HR" dirty="0"/>
              <a:t>Jasno određivanje zaduženja: vođenje igara, poticanje sudjelovanja i priprema opreme. </a:t>
            </a:r>
          </a:p>
          <a:p>
            <a:pPr marL="0" indent="0">
              <a:buNone/>
            </a:pPr>
            <a:r>
              <a:rPr lang="hr-HR" b="1" dirty="0"/>
              <a:t>4. Praćenje i unapređivanje</a:t>
            </a:r>
          </a:p>
          <a:p>
            <a:pPr lvl="1"/>
            <a:r>
              <a:rPr lang="hr-HR" dirty="0"/>
              <a:t>Praćenje uključenosti i zadovoljstva učenika. </a:t>
            </a:r>
          </a:p>
          <a:p>
            <a:pPr lvl="1"/>
            <a:r>
              <a:rPr lang="hr-HR" dirty="0"/>
              <a:t>Prikupljanje povratnih informacija. </a:t>
            </a:r>
          </a:p>
          <a:p>
            <a:pPr lvl="1"/>
            <a:r>
              <a:rPr lang="hr-HR" dirty="0"/>
              <a:t>Prilagodba aktivnosti prema potrebama i mogućnostima škole.</a:t>
            </a:r>
          </a:p>
          <a:p>
            <a:endParaRPr lang="hr-HR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866900" y="2766218"/>
            <a:ext cx="8458200" cy="1325563"/>
          </a:xfrm>
        </p:spPr>
        <p:txBody>
          <a:bodyPr>
            <a:normAutofit/>
          </a:bodyPr>
          <a:lstStyle/>
          <a:p>
            <a:r>
              <a:rPr lang="hr-HR" dirty="0"/>
              <a:t>2. Program medijacije: razvoj vještina mirnog rješavanja sukoba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A89B063-2BA3-46FA-9CE4-FE87CAC1DC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Cilj programa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D12E4BFC-70C0-45C7-ACF4-176106F8F6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Jačanje komunikacije unutar školskih zajednica kako bi se spriječili ili mirno riješili sukobi. </a:t>
            </a:r>
          </a:p>
          <a:p>
            <a:r>
              <a:rPr lang="hr-HR" dirty="0"/>
              <a:t>Konstruktivan pristup rješavanju nesuglasica. </a:t>
            </a:r>
          </a:p>
          <a:p>
            <a:r>
              <a:rPr lang="hr-HR" dirty="0"/>
              <a:t>Služi kao dopunski alat, a ne kao zamjena za druge oblike intervencije.</a:t>
            </a:r>
          </a:p>
          <a:p>
            <a:r>
              <a:rPr lang="hr-HR" dirty="0"/>
              <a:t>Pomaže u ranom i sigurnom rješavanju sukoba.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78836027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altLang="en-US"/>
              <a:t>Restorativno posredovanje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Obu</a:t>
            </a:r>
            <a:r>
              <a:rPr lang="" altLang="en-US"/>
              <a:t>č</a:t>
            </a:r>
            <a:r>
              <a:rPr lang="en-US" altLang="en-US"/>
              <a:t>eni vr</a:t>
            </a:r>
            <a:r>
              <a:rPr lang="" altLang="en-US"/>
              <a:t>š</a:t>
            </a:r>
            <a:r>
              <a:rPr lang="en-US" altLang="en-US"/>
              <a:t>nja</a:t>
            </a:r>
            <a:r>
              <a:rPr lang="" altLang="en-US"/>
              <a:t>č</a:t>
            </a:r>
            <a:r>
              <a:rPr lang="en-US" altLang="en-US"/>
              <a:t>ki ili odrasli medijatori vode u</a:t>
            </a:r>
            <a:r>
              <a:rPr lang="" altLang="en-US"/>
              <a:t>č</a:t>
            </a:r>
            <a:r>
              <a:rPr lang="en-US" altLang="en-US"/>
              <a:t>enike u pronala</a:t>
            </a:r>
            <a:r>
              <a:rPr lang="" altLang="en-US"/>
              <a:t>ž</a:t>
            </a:r>
            <a:r>
              <a:rPr lang="en-US" altLang="en-US"/>
              <a:t>enju konstruktivnih rje</a:t>
            </a:r>
            <a:r>
              <a:rPr lang="" altLang="en-US"/>
              <a:t>š</a:t>
            </a:r>
            <a:r>
              <a:rPr lang="en-US" altLang="en-US"/>
              <a:t>enja za sukobe. </a:t>
            </a:r>
          </a:p>
          <a:p>
            <a:r>
              <a:rPr lang="en-US" altLang="en-US"/>
              <a:t>Svako dijete se slu</a:t>
            </a:r>
            <a:r>
              <a:rPr lang="" altLang="en-US"/>
              <a:t>š</a:t>
            </a:r>
            <a:r>
              <a:rPr lang="en-US" altLang="en-US"/>
              <a:t>a i po</a:t>
            </a:r>
            <a:r>
              <a:rPr lang="" altLang="en-US"/>
              <a:t>š</a:t>
            </a:r>
            <a:r>
              <a:rPr lang="en-US" altLang="en-US"/>
              <a:t>tuje, ne okrivljuje niti etiketira. Sudionici dijele vlastite perspektive, osje</a:t>
            </a:r>
            <a:r>
              <a:rPr lang="" altLang="en-US"/>
              <a:t>ć</a:t>
            </a:r>
            <a:r>
              <a:rPr lang="en-US" altLang="en-US"/>
              <a:t>aje i potrebe. </a:t>
            </a:r>
          </a:p>
          <a:p>
            <a:r>
              <a:rPr lang="en-US" altLang="en-US"/>
              <a:t>Zajedno istra</a:t>
            </a:r>
            <a:r>
              <a:rPr lang="" altLang="en-US"/>
              <a:t>ž</a:t>
            </a:r>
            <a:r>
              <a:rPr lang="en-US" altLang="en-US"/>
              <a:t>uju mogu</a:t>
            </a:r>
            <a:r>
              <a:rPr lang="" altLang="en-US"/>
              <a:t>ć</a:t>
            </a:r>
            <a:r>
              <a:rPr lang="en-US" altLang="en-US"/>
              <a:t>a rje</a:t>
            </a:r>
            <a:r>
              <a:rPr lang="" altLang="en-US"/>
              <a:t>š</a:t>
            </a:r>
            <a:r>
              <a:rPr lang="en-US" altLang="en-US"/>
              <a:t>enja i dogovaraju se o planu. Dogovor se kasnije prati kako bi se osiguralo da se po</a:t>
            </a:r>
            <a:r>
              <a:rPr lang="" altLang="en-US"/>
              <a:t>š</a:t>
            </a:r>
            <a:r>
              <a:rPr lang="en-US" altLang="en-US"/>
              <a:t>tuje i da je u</a:t>
            </a:r>
            <a:r>
              <a:rPr lang="" altLang="en-US"/>
              <a:t>č</a:t>
            </a:r>
            <a:r>
              <a:rPr lang="en-US" altLang="en-US"/>
              <a:t>inkovit.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altLang="en-US"/>
              <a:t>Kako uključiti učenike u medijaciju?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altLang="en-US"/>
              <a:t>Osposobiti 2 učenika u razrednoj nastavi i 2 učenika u predmetnoj nastavi u obje smjene</a:t>
            </a:r>
            <a:endParaRPr lang="en-US" altLang="en-US"/>
          </a:p>
          <a:p>
            <a:r>
              <a:rPr lang="en-US" altLang="en-US"/>
              <a:t>Sna</a:t>
            </a:r>
            <a:r>
              <a:rPr lang="" altLang="en-US"/>
              <a:t>ž</a:t>
            </a:r>
            <a:r>
              <a:rPr lang="en-US" altLang="en-US"/>
              <a:t>na svakodnevna suradnja izme</a:t>
            </a:r>
            <a:r>
              <a:rPr lang="" altLang="en-US"/>
              <a:t>đ</a:t>
            </a:r>
            <a:r>
              <a:rPr lang="en-US" altLang="en-US"/>
              <a:t>u u</a:t>
            </a:r>
            <a:r>
              <a:rPr lang="" altLang="en-US"/>
              <a:t>č</a:t>
            </a:r>
            <a:r>
              <a:rPr lang="en-US" altLang="en-US"/>
              <a:t>enika, u</a:t>
            </a:r>
            <a:r>
              <a:rPr lang="" altLang="en-US"/>
              <a:t>č</a:t>
            </a:r>
            <a:r>
              <a:rPr lang="en-US" altLang="en-US"/>
              <a:t>itelja i roditelja.</a:t>
            </a:r>
          </a:p>
          <a:p>
            <a:r>
              <a:rPr lang="en-US" altLang="en-US"/>
              <a:t>Mentorski sastanci za vr</a:t>
            </a:r>
            <a:r>
              <a:rPr lang="" altLang="en-US"/>
              <a:t>š</a:t>
            </a:r>
            <a:r>
              <a:rPr lang="en-US" altLang="en-US"/>
              <a:t>nja</a:t>
            </a:r>
            <a:r>
              <a:rPr lang="" altLang="en-US"/>
              <a:t>č</a:t>
            </a:r>
            <a:r>
              <a:rPr lang="en-US" altLang="en-US"/>
              <a:t>ke medijatore svih dobnih skupina. </a:t>
            </a:r>
          </a:p>
          <a:p>
            <a:r>
              <a:rPr lang="en-US" altLang="en-US"/>
              <a:t>Integracija s programima protiv vr</a:t>
            </a:r>
            <a:r>
              <a:rPr lang="" altLang="en-US"/>
              <a:t>š</a:t>
            </a:r>
            <a:r>
              <a:rPr lang="en-US" altLang="en-US"/>
              <a:t>nja</a:t>
            </a:r>
            <a:r>
              <a:rPr lang="" altLang="en-US"/>
              <a:t>č</a:t>
            </a:r>
            <a:r>
              <a:rPr lang="en-US" altLang="en-US"/>
              <a:t>kog nasilja i timovima za dobrobit u</a:t>
            </a:r>
            <a:r>
              <a:rPr lang="" altLang="en-US"/>
              <a:t>č</a:t>
            </a:r>
            <a:r>
              <a:rPr lang="en-US" altLang="en-US"/>
              <a:t>enika. </a:t>
            </a:r>
          </a:p>
          <a:p>
            <a:r>
              <a:rPr lang="en-US" altLang="en-US"/>
              <a:t>Kontinuirano profesionalno usavr</a:t>
            </a:r>
            <a:r>
              <a:rPr lang="" altLang="en-US"/>
              <a:t>š</a:t>
            </a:r>
            <a:r>
              <a:rPr lang="en-US" altLang="en-US"/>
              <a:t>avanje osoblja.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1901639-4179-402D-ACB0-244A22B398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Donošenje odluka u školi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1E9543D0-4DB0-469B-BB9C-6C328C8D68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Koliko su drugi dionici zaista uključeni u donošenje odluka u školi?</a:t>
            </a:r>
          </a:p>
          <a:p>
            <a:r>
              <a:rPr lang="hr-HR" dirty="0"/>
              <a:t>Koja je kvaliteta uključenosti dionika?</a:t>
            </a:r>
          </a:p>
          <a:p>
            <a:r>
              <a:rPr lang="hr-HR" dirty="0"/>
              <a:t>Uključuju li se dionici samoinicijativno u aktivnosti vođenja ili im je uključivanje nametnuto?</a:t>
            </a:r>
          </a:p>
        </p:txBody>
      </p:sp>
    </p:spTree>
    <p:extLst>
      <p:ext uri="{BB962C8B-B14F-4D97-AF65-F5344CB8AC3E}">
        <p14:creationId xmlns:p14="http://schemas.microsoft.com/office/powerpoint/2010/main" val="123034070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altLang="en-US"/>
              <a:t>Dobrobiti vršnjačkog posredovanja u rješavanju sukoba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Pravi osje</a:t>
            </a:r>
            <a:r>
              <a:rPr lang="" altLang="en-US"/>
              <a:t>ć</a:t>
            </a:r>
            <a:r>
              <a:rPr lang="en-US" altLang="en-US"/>
              <a:t>aj odgovornosti tako</a:t>
            </a:r>
            <a:r>
              <a:rPr lang="" altLang="en-US"/>
              <a:t>đ</a:t>
            </a:r>
            <a:r>
              <a:rPr lang="en-US" altLang="en-US"/>
              <a:t>er uklju</a:t>
            </a:r>
            <a:r>
              <a:rPr lang="" altLang="en-US"/>
              <a:t>č</a:t>
            </a:r>
            <a:r>
              <a:rPr lang="en-US" altLang="en-US"/>
              <a:t>uje brigu za druge, spremnost da se doprinese sprje</a:t>
            </a:r>
            <a:r>
              <a:rPr lang="" altLang="en-US"/>
              <a:t>č</a:t>
            </a:r>
            <a:r>
              <a:rPr lang="en-US" altLang="en-US"/>
              <a:t>avanju drugih da </a:t>
            </a:r>
            <a:r>
              <a:rPr lang="" altLang="en-US"/>
              <a:t>č</a:t>
            </a:r>
            <a:r>
              <a:rPr lang="en-US" altLang="en-US"/>
              <a:t>ine sli</a:t>
            </a:r>
            <a:r>
              <a:rPr lang="" altLang="en-US"/>
              <a:t>č</a:t>
            </a:r>
            <a:r>
              <a:rPr lang="en-US" altLang="en-US"/>
              <a:t>ne stvari.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866900" y="2766218"/>
            <a:ext cx="8458200" cy="1325563"/>
          </a:xfrm>
        </p:spPr>
        <p:txBody>
          <a:bodyPr>
            <a:normAutofit/>
          </a:bodyPr>
          <a:lstStyle/>
          <a:p>
            <a:r>
              <a:rPr lang="hr-HR" dirty="0"/>
              <a:t>3. Eko-škole i program ambasadora okoliša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Eko-škole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altLang="en-US"/>
              <a:t>O</a:t>
            </a:r>
            <a:r>
              <a:rPr lang="en-US" altLang="en-US"/>
              <a:t>snovane 1994. godine, djeluju u preko 100 zemalja i dopiru do 20 milijuna djece i mladih diljem svijeta. </a:t>
            </a:r>
          </a:p>
          <a:p>
            <a:r>
              <a:rPr lang="en-US" altLang="en-US"/>
              <a:t>Njima upravlja Zaklada za ekolo</a:t>
            </a:r>
            <a:r>
              <a:rPr lang="" altLang="en-US"/>
              <a:t>š</a:t>
            </a:r>
            <a:r>
              <a:rPr lang="en-US" altLang="en-US"/>
              <a:t>ki odgoj (FEE)</a:t>
            </a:r>
          </a:p>
          <a:p>
            <a:r>
              <a:rPr lang="en-US" altLang="en-US"/>
              <a:t>Program se u Finskoj provodi pod nazivom Zelena zastava ve</a:t>
            </a:r>
            <a:r>
              <a:rPr lang="" altLang="en-US"/>
              <a:t>ć</a:t>
            </a:r>
            <a:r>
              <a:rPr lang="en-US" altLang="en-US"/>
              <a:t> vi</a:t>
            </a:r>
            <a:r>
              <a:rPr lang="" altLang="en-US"/>
              <a:t>š</a:t>
            </a:r>
            <a:r>
              <a:rPr lang="en-US" altLang="en-US"/>
              <a:t>e od 20 godina.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altLang="en-US"/>
              <a:t>Temeljne vrijednosti Eko-škole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Glas i djelovanje </a:t>
            </a:r>
            <a:r>
              <a:rPr lang="hr-HR" altLang="en-US"/>
              <a:t>učenika</a:t>
            </a:r>
            <a:r>
              <a:rPr lang="en-US" altLang="en-US"/>
              <a:t> </a:t>
            </a:r>
          </a:p>
          <a:p>
            <a:r>
              <a:rPr lang="en-US" altLang="en-US"/>
              <a:t>Povjerenje i odgovornost </a:t>
            </a:r>
          </a:p>
          <a:p>
            <a:r>
              <a:rPr lang="en-US" altLang="en-US"/>
              <a:t>Uklju</a:t>
            </a:r>
            <a:r>
              <a:rPr lang="" altLang="en-US"/>
              <a:t>č</a:t>
            </a:r>
            <a:r>
              <a:rPr lang="en-US" altLang="en-US"/>
              <a:t>ivost i pristupa</a:t>
            </a:r>
            <a:r>
              <a:rPr lang="" altLang="en-US"/>
              <a:t>č</a:t>
            </a:r>
            <a:r>
              <a:rPr lang="en-US" altLang="en-US"/>
              <a:t>nost </a:t>
            </a:r>
          </a:p>
          <a:p>
            <a:r>
              <a:rPr lang="en-US" altLang="en-US"/>
              <a:t>Akcija prije savr</a:t>
            </a:r>
            <a:r>
              <a:rPr lang="" altLang="en-US"/>
              <a:t>š</a:t>
            </a:r>
            <a:r>
              <a:rPr lang="en-US" altLang="en-US"/>
              <a:t>enstva </a:t>
            </a:r>
          </a:p>
          <a:p>
            <a:r>
              <a:rPr lang="en-US" altLang="en-US"/>
              <a:t>Odr</a:t>
            </a:r>
            <a:r>
              <a:rPr lang="" altLang="en-US"/>
              <a:t>ž</a:t>
            </a:r>
            <a:r>
              <a:rPr lang="en-US" altLang="en-US"/>
              <a:t>ivost + dobrobit zajedno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41A5443-36CF-491D-9E03-BDE2E64546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Ambasadori okoliša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8C80806C-4A44-4329-972A-C3591D9F05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Program ambasadora okoliša je model održivosti vođen učenicima gdje učenici: </a:t>
            </a:r>
          </a:p>
          <a:p>
            <a:pPr lvl="1"/>
            <a:r>
              <a:rPr lang="hr-HR" dirty="0"/>
              <a:t>predstavljaju ekološke perspektive,</a:t>
            </a:r>
          </a:p>
          <a:p>
            <a:pPr lvl="1"/>
            <a:r>
              <a:rPr lang="hr-HR" dirty="0"/>
              <a:t>promatraju izazove u svakodnevnom školskom životu,</a:t>
            </a:r>
          </a:p>
          <a:p>
            <a:pPr lvl="1"/>
            <a:r>
              <a:rPr lang="hr-HR" dirty="0"/>
              <a:t>planiraju i provode rješenja,</a:t>
            </a:r>
          </a:p>
          <a:p>
            <a:pPr lvl="1"/>
            <a:r>
              <a:rPr lang="hr-HR" dirty="0"/>
              <a:t>utječu na stvarne školske prakse.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52214017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altLang="en-US"/>
              <a:t>Kako uključiti učenike?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Dobrovoljno sudjelovanje u</a:t>
            </a:r>
            <a:r>
              <a:rPr lang="" altLang="en-US"/>
              <a:t>č</a:t>
            </a:r>
            <a:r>
              <a:rPr lang="en-US" altLang="en-US"/>
              <a:t>enika </a:t>
            </a:r>
          </a:p>
          <a:p>
            <a:r>
              <a:rPr lang="en-US" altLang="en-US"/>
              <a:t>Jasne uloge i o</a:t>
            </a:r>
            <a:r>
              <a:rPr lang="" altLang="en-US"/>
              <a:t>č</a:t>
            </a:r>
            <a:r>
              <a:rPr lang="en-US" altLang="en-US"/>
              <a:t>ekivanja </a:t>
            </a:r>
          </a:p>
          <a:p>
            <a:r>
              <a:rPr lang="en-US" altLang="en-US"/>
              <a:t>Stvarni utjecaj na odluke </a:t>
            </a:r>
          </a:p>
          <a:p>
            <a:r>
              <a:rPr lang="en-US" altLang="en-US"/>
              <a:t>Odrasli mentori </a:t>
            </a:r>
          </a:p>
          <a:p>
            <a:r>
              <a:rPr lang="en-US" altLang="en-US"/>
              <a:t>Vidljivost u</a:t>
            </a:r>
            <a:r>
              <a:rPr lang="" altLang="en-US"/>
              <a:t>č</a:t>
            </a:r>
            <a:r>
              <a:rPr lang="en-US" altLang="en-US"/>
              <a:t>eni</a:t>
            </a:r>
            <a:r>
              <a:rPr lang="" altLang="en-US"/>
              <a:t>č</a:t>
            </a:r>
            <a:r>
              <a:rPr lang="en-US" altLang="en-US"/>
              <a:t>kih akcija </a:t>
            </a:r>
          </a:p>
          <a:p>
            <a:r>
              <a:rPr lang="en-US" altLang="en-US"/>
              <a:t>Proslava napretka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altLang="en-US"/>
              <a:t>Dobrobiti za učenike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Osje</a:t>
            </a:r>
            <a:r>
              <a:rPr lang="" altLang="en-US"/>
              <a:t>ć</a:t>
            </a:r>
            <a:r>
              <a:rPr lang="en-US" altLang="en-US"/>
              <a:t>aj svrhe </a:t>
            </a:r>
            <a:r>
              <a:rPr lang="hr-HR" altLang="en-US"/>
              <a:t>i p</a:t>
            </a:r>
            <a:r>
              <a:rPr lang="en-US" altLang="en-US"/>
              <a:t>ripadnosti zajednic</a:t>
            </a:r>
            <a:r>
              <a:rPr lang="hr-HR" altLang="en-US"/>
              <a:t>i</a:t>
            </a:r>
            <a:r>
              <a:rPr lang="en-US" altLang="en-US"/>
              <a:t> </a:t>
            </a:r>
          </a:p>
          <a:p>
            <a:r>
              <a:rPr lang="en-US" altLang="en-US"/>
              <a:t>Emocionalna dobrobit </a:t>
            </a:r>
          </a:p>
          <a:p>
            <a:r>
              <a:rPr lang="en-US" altLang="en-US"/>
              <a:t>Suradnja i empatija </a:t>
            </a:r>
          </a:p>
          <a:p>
            <a:r>
              <a:rPr lang="en-US" altLang="en-US"/>
              <a:t>Uklju</a:t>
            </a:r>
            <a:r>
              <a:rPr lang="" altLang="en-US"/>
              <a:t>č</a:t>
            </a:r>
            <a:r>
              <a:rPr lang="en-US" altLang="en-US"/>
              <a:t>ivanje razli</a:t>
            </a:r>
            <a:r>
              <a:rPr lang="" altLang="en-US"/>
              <a:t>č</a:t>
            </a:r>
            <a:r>
              <a:rPr lang="en-US" altLang="en-US"/>
              <a:t>itih snaga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>
            <a:extLst>
              <a:ext uri="{FF2B5EF4-FFF2-40B4-BE49-F238E27FC236}">
                <a16:creationId xmlns:a16="http://schemas.microsoft.com/office/drawing/2014/main" id="{864A80DE-F627-42A9-93D7-4A8CB96D65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-HR" dirty="0"/>
              <a:t>Uključenost učenika u islandskim školama</a:t>
            </a:r>
          </a:p>
        </p:txBody>
      </p:sp>
      <p:sp>
        <p:nvSpPr>
          <p:cNvPr id="5" name="Podnaslov 4">
            <a:extLst>
              <a:ext uri="{FF2B5EF4-FFF2-40B4-BE49-F238E27FC236}">
                <a16:creationId xmlns:a16="http://schemas.microsoft.com/office/drawing/2014/main" id="{54FA02AC-1AA2-4D94-BA43-04682CDBD68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5334729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Uključenost učenika u islandskom Nacionalnom kurikulumu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r-HR" dirty="0"/>
              <a:t>U islandskom kurikulumu naglašava se da učenici trebaju preuzimati odgovornost za vlastito učenje </a:t>
            </a:r>
            <a:r>
              <a:rPr lang="hr-HR" b="1" dirty="0"/>
              <a:t>od samog početka školovanja.</a:t>
            </a:r>
            <a:r>
              <a:rPr lang="hr-HR" dirty="0"/>
              <a:t> </a:t>
            </a:r>
          </a:p>
          <a:p>
            <a:r>
              <a:rPr lang="hr-HR" dirty="0"/>
              <a:t>Učenici, u skladu sa svojom dobi i zrelošću, sudjeluju u donošenju odluka o:</a:t>
            </a:r>
          </a:p>
          <a:p>
            <a:pPr lvl="1"/>
            <a:r>
              <a:rPr lang="hr-HR" dirty="0"/>
              <a:t>postavljanju ciljeva učenja,</a:t>
            </a:r>
          </a:p>
          <a:p>
            <a:pPr lvl="1"/>
            <a:r>
              <a:rPr lang="hr-HR" dirty="0"/>
              <a:t>odabiru metoda rada,</a:t>
            </a:r>
          </a:p>
          <a:p>
            <a:pPr lvl="1"/>
            <a:r>
              <a:rPr lang="hr-HR" dirty="0"/>
              <a:t>načinu izvršavanja zadataka, </a:t>
            </a:r>
          </a:p>
          <a:p>
            <a:pPr lvl="1"/>
            <a:r>
              <a:rPr lang="hr-HR" dirty="0"/>
              <a:t>suradničkom ili samostalnom radu i </a:t>
            </a:r>
          </a:p>
          <a:p>
            <a:pPr lvl="1"/>
            <a:r>
              <a:rPr lang="hr-HR" dirty="0"/>
              <a:t>odabiru pojedinih sadržaja i aktivnosti.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1A6C6A2-EDFB-4425-B870-E46B124BC8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Uključenost u svakodnevni život škole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48CAC028-9CFF-4FF0-BCCB-26610336DD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r-HR" b="1" dirty="0"/>
              <a:t>Učenike se pita:</a:t>
            </a:r>
            <a:endParaRPr lang="hr-HR" dirty="0"/>
          </a:p>
          <a:p>
            <a:pPr lvl="1"/>
            <a:r>
              <a:rPr lang="hr-HR" dirty="0"/>
              <a:t>Kako žele učiti? </a:t>
            </a:r>
          </a:p>
          <a:p>
            <a:pPr lvl="1"/>
            <a:r>
              <a:rPr lang="hr-HR" dirty="0"/>
              <a:t>Kako bi trebalo urediti školski prostor? </a:t>
            </a:r>
          </a:p>
          <a:p>
            <a:pPr lvl="1"/>
            <a:r>
              <a:rPr lang="hr-HR" dirty="0"/>
              <a:t>Koje bi aktivnosti željeli u školi? </a:t>
            </a:r>
          </a:p>
          <a:p>
            <a:pPr lvl="1"/>
            <a:r>
              <a:rPr lang="hr-HR" dirty="0"/>
              <a:t>Kako poboljšati školsko ozračje? </a:t>
            </a:r>
          </a:p>
          <a:p>
            <a:pPr lvl="1"/>
            <a:r>
              <a:rPr lang="hr-HR" dirty="0"/>
              <a:t>Kako riješiti sukobe? </a:t>
            </a:r>
          </a:p>
          <a:p>
            <a:pPr lvl="1"/>
            <a:r>
              <a:rPr lang="hr-HR" dirty="0"/>
              <a:t>Koja bi pravila trebalo promijeniti? </a:t>
            </a:r>
          </a:p>
          <a:p>
            <a:r>
              <a:rPr lang="hr-HR" dirty="0"/>
              <a:t>Učenici nisu samo članovi učeničkog vijeća, nego </a:t>
            </a:r>
            <a:r>
              <a:rPr lang="hr-HR" b="1" dirty="0"/>
              <a:t>aktivni partneri u oblikovanju školske kulture.</a:t>
            </a:r>
            <a:endParaRPr lang="hr-HR" dirty="0"/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42819122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EEE061C-37A1-48C8-8D34-620F50A389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458200" cy="1768475"/>
          </a:xfrm>
        </p:spPr>
        <p:txBody>
          <a:bodyPr>
            <a:normAutofit fontScale="90000"/>
          </a:bodyPr>
          <a:lstStyle/>
          <a:p>
            <a:r>
              <a:rPr lang="hr-HR" dirty="0"/>
              <a:t>Istraživanje o modelu školskog vođenja kojeg primjenjuju ravnatelji osnovnih škola u Republici Hrvatskoj 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7A37238A-6E25-4459-8DB8-59D2EDF648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05318"/>
            <a:ext cx="10515600" cy="3236258"/>
          </a:xfrm>
        </p:spPr>
        <p:txBody>
          <a:bodyPr/>
          <a:lstStyle/>
          <a:p>
            <a:r>
              <a:rPr lang="hr-HR" dirty="0"/>
              <a:t>Online upitnik popunilo je 272 ravnatelja osnovnih škola.</a:t>
            </a:r>
          </a:p>
          <a:p>
            <a:r>
              <a:rPr lang="hr-HR" dirty="0"/>
              <a:t>Koji model školskog vođenja primjenjuju ravnatelji ispitano je kroz uključenost drugih dionika u proces donošenja odluka u školi.</a:t>
            </a:r>
          </a:p>
          <a:p>
            <a:pPr lvl="1"/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78157116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Dan u pidžamama</a:t>
            </a:r>
          </a:p>
        </p:txBody>
      </p:sp>
      <p:pic>
        <p:nvPicPr>
          <p:cNvPr id="5" name="Rezervirano mjesto sadržaja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522245" y="2159696"/>
            <a:ext cx="3752057" cy="2814042"/>
          </a:xfrm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69899" y="2159696"/>
            <a:ext cx="3752057" cy="2814043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slov 5">
            <a:extLst>
              <a:ext uri="{FF2B5EF4-FFF2-40B4-BE49-F238E27FC236}">
                <a16:creationId xmlns:a16="http://schemas.microsoft.com/office/drawing/2014/main" id="{029A9BD6-5154-4A7E-A163-1396B0823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Za razmišljanje…</a:t>
            </a:r>
          </a:p>
        </p:txBody>
      </p:sp>
      <p:sp>
        <p:nvSpPr>
          <p:cNvPr id="7" name="Rezervirano mjesto sadržaja 6">
            <a:extLst>
              <a:ext uri="{FF2B5EF4-FFF2-40B4-BE49-F238E27FC236}">
                <a16:creationId xmlns:a16="http://schemas.microsoft.com/office/drawing/2014/main" id="{787FACAD-D56A-416E-84D0-5CA35AEAB7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Kako potaknuti učenike na aktivnije sudjelovanje u životu škole?</a:t>
            </a:r>
          </a:p>
          <a:p>
            <a:r>
              <a:rPr lang="hr-HR"/>
              <a:t>Kako </a:t>
            </a:r>
            <a:r>
              <a:rPr lang="hr-HR" dirty="0"/>
              <a:t>aktivirati Vijeće učenika?</a:t>
            </a:r>
          </a:p>
          <a:p>
            <a:pPr marL="0" indent="0">
              <a:buNone/>
            </a:pP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30715961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DEDE192-15AE-42AC-A0AF-AC82535A10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81A18212-3C68-4670-BE5A-1389C9B737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hr-HR" sz="4400" dirty="0"/>
              <a:t>Hvala na pozornosti!</a:t>
            </a:r>
          </a:p>
        </p:txBody>
      </p:sp>
    </p:spTree>
    <p:extLst>
      <p:ext uri="{BB962C8B-B14F-4D97-AF65-F5344CB8AC3E}">
        <p14:creationId xmlns:p14="http://schemas.microsoft.com/office/powerpoint/2010/main" val="26394343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9576CEA-F070-40F1-9AC5-5A62724C2E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Rezultati istraživanja o uključenosti učenika </a:t>
            </a:r>
          </a:p>
        </p:txBody>
      </p:sp>
      <p:sp>
        <p:nvSpPr>
          <p:cNvPr id="6" name="Rezervirano mjesto sadržaja 5">
            <a:extLst>
              <a:ext uri="{FF2B5EF4-FFF2-40B4-BE49-F238E27FC236}">
                <a16:creationId xmlns:a16="http://schemas.microsoft.com/office/drawing/2014/main" id="{F283B79F-5B46-46D8-AA6A-9B7F973B49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dirty="0"/>
              <a:t>27,57 % ravnatelja u donošenje odluka uključuje vijeće učenika.</a:t>
            </a:r>
          </a:p>
          <a:p>
            <a:r>
              <a:rPr lang="hr-HR" dirty="0"/>
              <a:t>15,81 % ravnatelja u donošenje odluka uključuje učenike koji nisu članovi vijeća učenika.</a:t>
            </a:r>
          </a:p>
          <a:p>
            <a:r>
              <a:rPr lang="hr-HR" dirty="0"/>
              <a:t>27,21 % ravnatelja oduku donosi samostalno, ali pita učenike za mišljenje.</a:t>
            </a:r>
          </a:p>
          <a:p>
            <a:r>
              <a:rPr lang="hr-HR" dirty="0"/>
              <a:t>63,05 % ravnatelja uvažava mišljenje učenika.</a:t>
            </a:r>
          </a:p>
          <a:p>
            <a:endParaRPr lang="hr-HR" dirty="0"/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5167106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9576CEA-F070-40F1-9AC5-5A62724C2E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Rezultati istraživanja o uključenosti učenika </a:t>
            </a:r>
          </a:p>
        </p:txBody>
      </p:sp>
      <p:sp>
        <p:nvSpPr>
          <p:cNvPr id="6" name="Rezervirano mjesto sadržaja 5">
            <a:extLst>
              <a:ext uri="{FF2B5EF4-FFF2-40B4-BE49-F238E27FC236}">
                <a16:creationId xmlns:a16="http://schemas.microsoft.com/office/drawing/2014/main" id="{F283B79F-5B46-46D8-AA6A-9B7F973B49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hr-HR" dirty="0"/>
              <a:t>Sudjelovanje i utjecaj učenika u donošenju odluka u školama najniže su ocijenjeni:</a:t>
            </a:r>
          </a:p>
          <a:p>
            <a:pPr lvl="1"/>
            <a:r>
              <a:rPr lang="hr-HR" dirty="0"/>
              <a:t>Školski odbor</a:t>
            </a:r>
          </a:p>
          <a:p>
            <a:pPr lvl="1"/>
            <a:r>
              <a:rPr lang="hr-HR" dirty="0"/>
              <a:t>Učiteljsko vijeće</a:t>
            </a:r>
          </a:p>
          <a:p>
            <a:pPr lvl="1"/>
            <a:r>
              <a:rPr lang="hr-HR" dirty="0"/>
              <a:t>ostali zaposlenici škole</a:t>
            </a:r>
          </a:p>
          <a:p>
            <a:pPr lvl="1"/>
            <a:r>
              <a:rPr lang="hr-HR" dirty="0"/>
              <a:t>Vijeće roditelja</a:t>
            </a:r>
          </a:p>
          <a:p>
            <a:pPr lvl="1"/>
            <a:r>
              <a:rPr lang="hr-HR" dirty="0"/>
              <a:t>lokalna zajednica</a:t>
            </a:r>
          </a:p>
          <a:p>
            <a:pPr lvl="1"/>
            <a:r>
              <a:rPr lang="hr-HR" dirty="0"/>
              <a:t>svi roditelji</a:t>
            </a:r>
          </a:p>
          <a:p>
            <a:pPr lvl="1"/>
            <a:r>
              <a:rPr lang="hr-HR" dirty="0"/>
              <a:t>Vijeće učenika</a:t>
            </a:r>
          </a:p>
          <a:p>
            <a:pPr lvl="1"/>
            <a:r>
              <a:rPr lang="hr-HR" dirty="0"/>
              <a:t>svi učenici.</a:t>
            </a:r>
          </a:p>
          <a:p>
            <a:endParaRPr lang="hr-HR" dirty="0"/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544981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02DB924-984C-4749-AFE0-CF191C35D3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Zašto je važno uključiti učenike u donošenje odluka u školi?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21717412-FB28-4234-B9BC-CC6FE6F195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dirty="0"/>
              <a:t>Uključivanje učenika u donošenje odluka u školi važno je iz više razloga, a koristi imaju i učenici i škola kao ustanova.</a:t>
            </a:r>
          </a:p>
          <a:p>
            <a:endParaRPr lang="hr-HR" dirty="0"/>
          </a:p>
          <a:p>
            <a:r>
              <a:rPr lang="hr-HR" b="1" dirty="0"/>
              <a:t>Uključivanje učenika razvija osjećaj pripadnosti školi.</a:t>
            </a:r>
          </a:p>
          <a:p>
            <a:pPr lvl="1"/>
            <a:r>
              <a:rPr lang="hr-HR" dirty="0"/>
              <a:t>Kada učenici imaju priliku izraziti svoje mišljenje i sudjelovati u donošenju odluka, školu doživljavaju kao svoju zajednicu, a ne samo kao mjesto u kojem moraju boraviti. To povećava osjećaj odgovornosti i povezanosti sa školom.</a:t>
            </a:r>
          </a:p>
        </p:txBody>
      </p:sp>
    </p:spTree>
    <p:extLst>
      <p:ext uri="{BB962C8B-B14F-4D97-AF65-F5344CB8AC3E}">
        <p14:creationId xmlns:p14="http://schemas.microsoft.com/office/powerpoint/2010/main" val="22372995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02DB924-984C-4749-AFE0-CF191C35D3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Zašto je važno uključiti učenike u donošenje odluka u školi?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21717412-FB28-4234-B9BC-CC6FE6F195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b="1" dirty="0"/>
              <a:t>Uključivanje učenika potiče razvoj demokratskih vrijednosti.</a:t>
            </a:r>
            <a:endParaRPr lang="hr-HR" dirty="0"/>
          </a:p>
          <a:p>
            <a:pPr lvl="1"/>
            <a:r>
              <a:rPr lang="hr-HR" dirty="0"/>
              <a:t>Sudjelovanjem u donošenju odluka učenici uče:</a:t>
            </a:r>
          </a:p>
          <a:p>
            <a:pPr lvl="2"/>
            <a:r>
              <a:rPr lang="hr-HR" dirty="0"/>
              <a:t>poštovati različita mišljenja</a:t>
            </a:r>
          </a:p>
          <a:p>
            <a:pPr lvl="2"/>
            <a:r>
              <a:rPr lang="hr-HR" dirty="0"/>
              <a:t>argumentirano iznositi svoje stavove</a:t>
            </a:r>
          </a:p>
          <a:p>
            <a:pPr lvl="2"/>
            <a:r>
              <a:rPr lang="hr-HR" dirty="0"/>
              <a:t>pregovarati</a:t>
            </a:r>
          </a:p>
          <a:p>
            <a:pPr lvl="2"/>
            <a:r>
              <a:rPr lang="hr-HR" dirty="0"/>
              <a:t>donositi zajedničke odluke</a:t>
            </a:r>
          </a:p>
          <a:p>
            <a:pPr lvl="2"/>
            <a:r>
              <a:rPr lang="hr-HR" dirty="0"/>
              <a:t>prihvaćati odgovornost za vlastite izbore.</a:t>
            </a:r>
          </a:p>
          <a:p>
            <a:pPr lvl="1"/>
            <a:r>
              <a:rPr lang="hr-HR" dirty="0"/>
              <a:t>Na taj način škola postaje mjesto učenja demokracije kroz iskustvo, a ne samo kroz teoriju.</a:t>
            </a:r>
          </a:p>
          <a:p>
            <a:pPr marL="0" indent="0">
              <a:buNone/>
            </a:pP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1831988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02DB924-984C-4749-AFE0-CF191C35D3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Zašto je važno uključiti učenike u donošenje odluka u školi?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21717412-FB28-4234-B9BC-CC6FE6F195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b="1" dirty="0"/>
              <a:t>Uključivanje učenika razvija socijalne i komunikacijske vještine.</a:t>
            </a:r>
          </a:p>
          <a:p>
            <a:pPr lvl="1"/>
            <a:r>
              <a:rPr lang="hr-HR" dirty="0"/>
              <a:t>Sudjelovanje u školskom životu potiče razvoj:</a:t>
            </a:r>
          </a:p>
          <a:p>
            <a:pPr lvl="2"/>
            <a:r>
              <a:rPr lang="hr-HR" dirty="0"/>
              <a:t>suradnje</a:t>
            </a:r>
          </a:p>
          <a:p>
            <a:pPr lvl="2"/>
            <a:r>
              <a:rPr lang="hr-HR" dirty="0"/>
              <a:t>timskog rada</a:t>
            </a:r>
          </a:p>
          <a:p>
            <a:pPr lvl="2"/>
            <a:r>
              <a:rPr lang="hr-HR" dirty="0"/>
              <a:t>komunikacijskih vještina</a:t>
            </a:r>
          </a:p>
          <a:p>
            <a:pPr lvl="2"/>
            <a:r>
              <a:rPr lang="hr-HR" dirty="0"/>
              <a:t>empatije</a:t>
            </a:r>
          </a:p>
          <a:p>
            <a:pPr lvl="2"/>
            <a:r>
              <a:rPr lang="hr-HR" dirty="0"/>
              <a:t>kritičkog mišljenja.</a:t>
            </a:r>
          </a:p>
          <a:p>
            <a:pPr lvl="1"/>
            <a:r>
              <a:rPr lang="hr-HR" dirty="0"/>
              <a:t>To su kompetencije koje su važne i izvan školskog okruženja.</a:t>
            </a:r>
          </a:p>
          <a:p>
            <a:pPr marL="0" indent="0">
              <a:buNone/>
            </a:pP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18404620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206</TotalTime>
  <Words>1762</Words>
  <Application>Microsoft Office PowerPoint</Application>
  <PresentationFormat>Widescreen</PresentationFormat>
  <Paragraphs>203</Paragraphs>
  <Slides>42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3" baseType="lpstr">
      <vt:lpstr>Tema sustava Office</vt:lpstr>
      <vt:lpstr>Uključivanje učenika u donošenje odluka u školi i zajednici</vt:lpstr>
      <vt:lpstr>Donošenje odluka u školi</vt:lpstr>
      <vt:lpstr>Donošenje odluka u školi</vt:lpstr>
      <vt:lpstr>Istraživanje o modelu školskog vođenja kojeg primjenjuju ravnatelji osnovnih škola u Republici Hrvatskoj </vt:lpstr>
      <vt:lpstr>Rezultati istraživanja o uključenosti učenika </vt:lpstr>
      <vt:lpstr>Rezultati istraživanja o uključenosti učenika </vt:lpstr>
      <vt:lpstr>Zašto je važno uključiti učenike u donošenje odluka u školi?</vt:lpstr>
      <vt:lpstr>Zašto je važno uključiti učenike u donošenje odluka u školi?</vt:lpstr>
      <vt:lpstr>Zašto je važno uključiti učenike u donošenje odluka u školi?</vt:lpstr>
      <vt:lpstr>Zašto je važno uključiti učenike u donošenje odluka u školi?</vt:lpstr>
      <vt:lpstr>Zašto je važno uključiti učenike u donošenje odluka u školi?</vt:lpstr>
      <vt:lpstr>Zašto je važno uključiti učenike u donošenje odluka u školi?</vt:lpstr>
      <vt:lpstr>Zašto je važno uključiti učenike u donošenje odluka u školi?</vt:lpstr>
      <vt:lpstr>Uključenost učenika OŠ kralja Tomislava, Našice</vt:lpstr>
      <vt:lpstr>Uključenost učenika OŠ kralja Tomislava, Našice</vt:lpstr>
      <vt:lpstr>Erasmus+ projekt „Rastimo zajedno!”</vt:lpstr>
      <vt:lpstr>Uključenost učenika u finskim školama</vt:lpstr>
      <vt:lpstr>Uključenost učenika u finskom Nacionalnom kurikulumu</vt:lpstr>
      <vt:lpstr>Finski modeli uključivanja učenika</vt:lpstr>
      <vt:lpstr>1. Škole u pokretu – učenici potiču svoje vršnjake na aktivno sudjelovanje</vt:lpstr>
      <vt:lpstr>Škole u pokretu (Schools on the Move)</vt:lpstr>
      <vt:lpstr>Vršnjački poticatelji</vt:lpstr>
      <vt:lpstr>Učinci i prednosti programa</vt:lpstr>
      <vt:lpstr>Kako uvesti program vršnjačkih poticatelja?</vt:lpstr>
      <vt:lpstr>Kako uvesti program vršnjačkih poticatelja?</vt:lpstr>
      <vt:lpstr>2. Program medijacije: razvoj vještina mirnog rješavanja sukoba</vt:lpstr>
      <vt:lpstr>Cilj programa</vt:lpstr>
      <vt:lpstr>Restorativno posredovanje</vt:lpstr>
      <vt:lpstr>Kako uključiti učenike u medijaciju?</vt:lpstr>
      <vt:lpstr>Dobrobiti vršnjačkog posredovanja u rješavanju sukoba</vt:lpstr>
      <vt:lpstr>3. Eko-škole i program ambasadora okoliša</vt:lpstr>
      <vt:lpstr>Eko-škole</vt:lpstr>
      <vt:lpstr>Temeljne vrijednosti Eko-škole</vt:lpstr>
      <vt:lpstr>Ambasadori okoliša</vt:lpstr>
      <vt:lpstr>Kako uključiti učenike?</vt:lpstr>
      <vt:lpstr>Dobrobiti za učenike</vt:lpstr>
      <vt:lpstr>Uključenost učenika u islandskim školama</vt:lpstr>
      <vt:lpstr>Uključenost učenika u islandskom Nacionalnom kurikulumu</vt:lpstr>
      <vt:lpstr>Uključenost u svakodnevni život škole</vt:lpstr>
      <vt:lpstr>Dan u pidžamama</vt:lpstr>
      <vt:lpstr>Za razmišljanje…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Erasmus+Finska</dc:title>
  <dc:creator>Vlatka Zahirović;Jasna Sajdl</dc:creator>
  <cp:lastModifiedBy>Marin</cp:lastModifiedBy>
  <cp:revision>57</cp:revision>
  <dcterms:created xsi:type="dcterms:W3CDTF">2026-06-10T18:08:00Z</dcterms:created>
  <dcterms:modified xsi:type="dcterms:W3CDTF">2026-09-02T11:26:37Z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D1F205986453485DB417521FB7D25654_12</vt:lpwstr>
  </property>
  <property fmtid="{D5CDD505-2E9C-101B-9397-08002B2CF9AE}" pid="3" name="KSOProductBuildVer">
    <vt:lpwstr>1033-12.2.0.22549</vt:lpwstr>
  </property>
</Properties>
</file>