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307" r:id="rId4"/>
    <p:sldId id="308" r:id="rId5"/>
    <p:sldId id="309" r:id="rId6"/>
    <p:sldId id="310" r:id="rId7"/>
    <p:sldId id="311" r:id="rId8"/>
    <p:sldId id="312" r:id="rId9"/>
    <p:sldId id="313" r:id="rId10"/>
    <p:sldId id="314" r:id="rId11"/>
    <p:sldId id="30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65" d="100"/>
          <a:sy n="165" d="100"/>
        </p:scale>
        <p:origin x="144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Uredite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184856" y="1893193"/>
            <a:ext cx="10109916" cy="1429555"/>
          </a:xfrm>
        </p:spPr>
        <p:txBody>
          <a:bodyPr>
            <a:noAutofit/>
          </a:bodyPr>
          <a:lstStyle/>
          <a:p>
            <a:pPr algn="ctr"/>
            <a:r>
              <a:rPr lang="hr-HR" sz="2800" dirty="0"/>
              <a:t>POSLOVI NA POČETKU ŠKOLSKE GODINE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39404" y="3602037"/>
            <a:ext cx="9328596" cy="2283607"/>
          </a:xfrm>
        </p:spPr>
        <p:txBody>
          <a:bodyPr>
            <a:normAutofit/>
          </a:bodyPr>
          <a:lstStyle/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r>
              <a:rPr lang="hr-HR" dirty="0"/>
              <a:t>Josip Mandurić					OSIJEK, 27.8.2026.</a:t>
            </a:r>
          </a:p>
        </p:txBody>
      </p:sp>
    </p:spTree>
    <p:extLst>
      <p:ext uri="{BB962C8B-B14F-4D97-AF65-F5344CB8AC3E}">
        <p14:creationId xmlns:p14="http://schemas.microsoft.com/office/powerpoint/2010/main" val="4115667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218166"/>
          </a:xfrm>
        </p:spPr>
        <p:txBody>
          <a:bodyPr>
            <a:normAutofit/>
          </a:bodyPr>
          <a:lstStyle/>
          <a:p>
            <a:pPr algn="ctr" fontAlgn="base"/>
            <a:r>
              <a:rPr lang="hr-HR" sz="2800" dirty="0"/>
              <a:t>5. Administracija i suradnja s institucijama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41412" y="2183524"/>
            <a:ext cx="9905999" cy="4217277"/>
          </a:xfrm>
        </p:spPr>
        <p:txBody>
          <a:bodyPr>
            <a:normAutofit/>
          </a:bodyPr>
          <a:lstStyle/>
          <a:p>
            <a:r>
              <a:rPr lang="hr-HR" sz="2800" dirty="0"/>
              <a:t> Ažuriranje baze podatak</a:t>
            </a:r>
          </a:p>
          <a:p>
            <a:pPr marL="0" indent="0">
              <a:buNone/>
            </a:pPr>
            <a:r>
              <a:rPr lang="hr-HR" sz="2000" dirty="0"/>
              <a:t>e-Matica, e-Dnevnik</a:t>
            </a:r>
          </a:p>
          <a:p>
            <a:r>
              <a:rPr lang="hr-HR" sz="2800" dirty="0"/>
              <a:t>Izvještavanje osnivača i MZOM</a:t>
            </a:r>
          </a:p>
          <a:p>
            <a:pPr marL="0" indent="0">
              <a:buNone/>
            </a:pPr>
            <a:endParaRPr lang="hr-HR" sz="2000" dirty="0"/>
          </a:p>
          <a:p>
            <a:r>
              <a:rPr lang="hr-HR" sz="2800" dirty="0"/>
              <a:t>Školska prehrana i prijevoz</a:t>
            </a:r>
          </a:p>
          <a:p>
            <a:pPr marL="0" indent="0" algn="ctr">
              <a:buNone/>
            </a:pPr>
            <a:endParaRPr lang="hr-HR" sz="1400" dirty="0"/>
          </a:p>
          <a:p>
            <a:pPr marL="0" indent="0">
              <a:buNone/>
            </a:pPr>
            <a:endParaRPr lang="hr-HR" sz="2000" dirty="0"/>
          </a:p>
          <a:p>
            <a:pPr marL="0" indent="0">
              <a:buNone/>
            </a:pP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3048038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41413" y="3129566"/>
            <a:ext cx="9905998" cy="1455312"/>
          </a:xfrm>
        </p:spPr>
        <p:txBody>
          <a:bodyPr/>
          <a:lstStyle/>
          <a:p>
            <a:pPr algn="ctr"/>
            <a:r>
              <a:rPr lang="hr-HR" dirty="0"/>
              <a:t>Zahvaljujem na pažnji!</a:t>
            </a:r>
          </a:p>
        </p:txBody>
      </p:sp>
    </p:spTree>
    <p:extLst>
      <p:ext uri="{BB962C8B-B14F-4D97-AF65-F5344CB8AC3E}">
        <p14:creationId xmlns:p14="http://schemas.microsoft.com/office/powerpoint/2010/main" val="1770492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328524"/>
          </a:xfrm>
        </p:spPr>
        <p:txBody>
          <a:bodyPr>
            <a:normAutofit/>
          </a:bodyPr>
          <a:lstStyle/>
          <a:p>
            <a:pPr algn="ctr" fontAlgn="base"/>
            <a:r>
              <a:rPr lang="hr-HR" sz="2800" dirty="0"/>
              <a:t>1. Kadrovski poslovi i zaduženja zaposlenika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41412" y="2167759"/>
            <a:ext cx="9905999" cy="4233042"/>
          </a:xfrm>
        </p:spPr>
        <p:txBody>
          <a:bodyPr>
            <a:normAutofit/>
          </a:bodyPr>
          <a:lstStyle/>
          <a:p>
            <a:r>
              <a:rPr lang="hr-HR" sz="2000" dirty="0"/>
              <a:t> </a:t>
            </a:r>
            <a:r>
              <a:rPr lang="hr-HR" sz="2800" dirty="0"/>
              <a:t>Popuna radnih mjesta</a:t>
            </a:r>
          </a:p>
          <a:p>
            <a:pPr marL="0" indent="0">
              <a:buNone/>
            </a:pPr>
            <a:r>
              <a:rPr lang="hr-HR" sz="2000" dirty="0"/>
              <a:t>Odluka o ustroju razrednih odjela</a:t>
            </a:r>
          </a:p>
          <a:p>
            <a:pPr marL="0" indent="0">
              <a:buNone/>
            </a:pPr>
            <a:r>
              <a:rPr lang="hr-HR" sz="2000" dirty="0"/>
              <a:t>Prijava potreba</a:t>
            </a:r>
          </a:p>
          <a:p>
            <a:pPr marL="0" indent="0">
              <a:buNone/>
            </a:pPr>
            <a:r>
              <a:rPr lang="hr-HR" sz="2000" dirty="0"/>
              <a:t>Prijava viškova i zaposlenika na nepuno neodređeno radno vrijeme</a:t>
            </a:r>
          </a:p>
          <a:p>
            <a:pPr marL="0" indent="0">
              <a:buNone/>
            </a:pPr>
            <a:r>
              <a:rPr lang="hr-HR" sz="2000" dirty="0"/>
              <a:t>Prikupljanje suglasnosti</a:t>
            </a:r>
          </a:p>
          <a:p>
            <a:pPr marL="0" indent="0">
              <a:buNone/>
            </a:pPr>
            <a:r>
              <a:rPr lang="hr-HR" sz="2000" dirty="0"/>
              <a:t>Raspisivanje natječaja</a:t>
            </a:r>
          </a:p>
          <a:p>
            <a:pPr marL="0" indent="0">
              <a:buNone/>
            </a:pPr>
            <a:r>
              <a:rPr lang="hr-HR" sz="2000" dirty="0"/>
              <a:t>Sklapanje ugovora</a:t>
            </a:r>
          </a:p>
          <a:p>
            <a:pPr marL="0" indent="0">
              <a:buNone/>
            </a:pPr>
            <a:r>
              <a:rPr lang="hr-HR" sz="2000" dirty="0"/>
              <a:t>Pripravnici</a:t>
            </a:r>
          </a:p>
          <a:p>
            <a:pPr marL="0" indent="0">
              <a:buNone/>
            </a:pP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537505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41413" y="618517"/>
            <a:ext cx="9905998" cy="2549685"/>
          </a:xfrm>
        </p:spPr>
        <p:txBody>
          <a:bodyPr>
            <a:normAutofit/>
          </a:bodyPr>
          <a:lstStyle/>
          <a:p>
            <a:pPr algn="ctr" fontAlgn="base"/>
            <a:r>
              <a:rPr lang="hr-HR" sz="2800" dirty="0"/>
              <a:t>1. Kadrovski poslovi i zaduženja zaposlenika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41412" y="2472745"/>
            <a:ext cx="9905999" cy="3928056"/>
          </a:xfrm>
        </p:spPr>
        <p:txBody>
          <a:bodyPr>
            <a:normAutofit/>
          </a:bodyPr>
          <a:lstStyle/>
          <a:p>
            <a:r>
              <a:rPr lang="hr-HR" sz="2800" dirty="0"/>
              <a:t> Tjedna i godišnja zaduženja zaposlenika</a:t>
            </a:r>
          </a:p>
          <a:p>
            <a:pPr marL="0" indent="0">
              <a:buNone/>
            </a:pPr>
            <a:r>
              <a:rPr lang="hr-HR" sz="2000" dirty="0"/>
              <a:t>Raspodjela </a:t>
            </a:r>
            <a:r>
              <a:rPr lang="hr-HR" sz="2000" dirty="0" err="1"/>
              <a:t>razredništva</a:t>
            </a:r>
            <a:endParaRPr lang="hr-HR" sz="2000" dirty="0"/>
          </a:p>
          <a:p>
            <a:pPr marL="0" indent="0">
              <a:buNone/>
            </a:pPr>
            <a:r>
              <a:rPr lang="hr-HR" sz="2000" dirty="0"/>
              <a:t>Organizacija dopunske i dodatne nastave</a:t>
            </a:r>
          </a:p>
          <a:p>
            <a:pPr marL="0" indent="0">
              <a:buNone/>
            </a:pPr>
            <a:r>
              <a:rPr lang="hr-HR" sz="2000" dirty="0"/>
              <a:t>Organizacija izvannastavnih aktivnosti</a:t>
            </a:r>
          </a:p>
          <a:p>
            <a:pPr marL="0" indent="0">
              <a:buNone/>
            </a:pPr>
            <a:r>
              <a:rPr lang="hr-HR" sz="2000" dirty="0"/>
              <a:t>Izrada i uručivanje odluka o tjednim i godišnjim zaduženjima učitelja i stručnih suradnika</a:t>
            </a:r>
          </a:p>
          <a:p>
            <a:pPr marL="0" indent="0">
              <a:buNone/>
            </a:pPr>
            <a:endParaRPr lang="hr-HR" sz="2000" dirty="0"/>
          </a:p>
          <a:p>
            <a:pPr marL="0" indent="0">
              <a:buNone/>
            </a:pP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1216832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218166"/>
          </a:xfrm>
        </p:spPr>
        <p:txBody>
          <a:bodyPr>
            <a:normAutofit/>
          </a:bodyPr>
          <a:lstStyle/>
          <a:p>
            <a:pPr algn="ctr" fontAlgn="base"/>
            <a:r>
              <a:rPr lang="hr-HR" sz="2800" dirty="0"/>
              <a:t>2. Izrada ključnih školskih dokumenata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41412" y="1600200"/>
            <a:ext cx="9905999" cy="4800601"/>
          </a:xfrm>
        </p:spPr>
        <p:txBody>
          <a:bodyPr>
            <a:normAutofit lnSpcReduction="10000"/>
          </a:bodyPr>
          <a:lstStyle/>
          <a:p>
            <a:r>
              <a:rPr lang="hr-HR" sz="2800" dirty="0"/>
              <a:t> Izvještaj o radu za prethodnu školsku godinu</a:t>
            </a:r>
          </a:p>
          <a:p>
            <a:pPr marL="0" indent="0">
              <a:buNone/>
            </a:pPr>
            <a:r>
              <a:rPr lang="hr-HR" sz="2000" dirty="0"/>
              <a:t>Analiza uvida u nastavu</a:t>
            </a:r>
          </a:p>
          <a:p>
            <a:pPr marL="0" indent="0">
              <a:buNone/>
            </a:pPr>
            <a:r>
              <a:rPr lang="hr-HR" sz="2000" dirty="0"/>
              <a:t>Analiza provedbe školskog kurikuluma</a:t>
            </a:r>
          </a:p>
          <a:p>
            <a:r>
              <a:rPr lang="hr-HR" sz="2800" dirty="0"/>
              <a:t>Izvještaj o stanju sigurnosti</a:t>
            </a:r>
          </a:p>
          <a:p>
            <a:pPr marL="0" indent="0">
              <a:buNone/>
            </a:pPr>
            <a:r>
              <a:rPr lang="hr-HR" sz="2000" dirty="0"/>
              <a:t>Pravilnik o načinu postupanju odgojno obrazovnih radnika školskih ustanova u poduzimanju mjera zaštite prava učenika te prijave svakog  kršenja tih prava nadležnim tijelima (NN 132/2013)</a:t>
            </a:r>
          </a:p>
          <a:p>
            <a:pPr algn="ctr" fontAlgn="base"/>
            <a:r>
              <a:rPr lang="hr-HR" sz="1900" b="0" i="0" dirty="0">
                <a:effectLst/>
                <a:latin typeface="Minion Pro"/>
              </a:rPr>
              <a:t>Članak 24.</a:t>
            </a:r>
          </a:p>
          <a:p>
            <a:pPr marL="0" indent="0" algn="just" fontAlgn="base">
              <a:buNone/>
            </a:pPr>
            <a:r>
              <a:rPr lang="hr-HR" sz="1900" b="0" i="0" dirty="0">
                <a:effectLst/>
                <a:latin typeface="Minion Pro"/>
              </a:rPr>
              <a:t>(2) Ravnatelj je obvezan najmanje dva puta tijekom školske godine izvijestiti učiteljsko/nastavničko/domsko vijeće, vijeće roditelja i školski/domski odbor o stanju sigurnosti, provođenju preventivnih programa te mjerama poduzetim u cilju zaštite prava učenika.</a:t>
            </a:r>
          </a:p>
          <a:p>
            <a:endParaRPr lang="hr-HR" sz="2800" dirty="0"/>
          </a:p>
          <a:p>
            <a:pPr marL="0" indent="0">
              <a:buNone/>
            </a:pPr>
            <a:endParaRPr lang="hr-HR" sz="2000" dirty="0"/>
          </a:p>
          <a:p>
            <a:pPr marL="0" indent="0">
              <a:buNone/>
            </a:pP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708370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218166"/>
          </a:xfrm>
        </p:spPr>
        <p:txBody>
          <a:bodyPr>
            <a:normAutofit/>
          </a:bodyPr>
          <a:lstStyle/>
          <a:p>
            <a:pPr algn="ctr" fontAlgn="base"/>
            <a:r>
              <a:rPr lang="hr-HR" sz="2800" dirty="0"/>
              <a:t>2. Izrada ključnih školskih dokumenata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41412" y="1600200"/>
            <a:ext cx="9905999" cy="4800601"/>
          </a:xfrm>
        </p:spPr>
        <p:txBody>
          <a:bodyPr>
            <a:normAutofit/>
          </a:bodyPr>
          <a:lstStyle/>
          <a:p>
            <a:r>
              <a:rPr lang="hr-HR" sz="2800" dirty="0"/>
              <a:t> Godišnji plan i program</a:t>
            </a:r>
          </a:p>
          <a:p>
            <a:pPr marL="0" indent="0">
              <a:buNone/>
            </a:pPr>
            <a:r>
              <a:rPr lang="hr-HR" sz="2000" dirty="0"/>
              <a:t>Dežurstva učitelja</a:t>
            </a:r>
          </a:p>
          <a:p>
            <a:pPr marL="0" indent="0">
              <a:buNone/>
            </a:pPr>
            <a:r>
              <a:rPr lang="hr-HR" sz="2000" dirty="0"/>
              <a:t>Kalendar rada</a:t>
            </a:r>
          </a:p>
          <a:p>
            <a:pPr marL="0" indent="0">
              <a:buNone/>
            </a:pPr>
            <a:r>
              <a:rPr lang="hr-HR" sz="2200" dirty="0">
                <a:effectLst/>
                <a:ea typeface="Times New Roman" panose="02020603050405020304" pitchFamily="18" charset="0"/>
              </a:rPr>
              <a:t>Plan zdravstvene zaštite odgojno-obrazovnih i ostalih radnika škole </a:t>
            </a:r>
          </a:p>
          <a:p>
            <a:pPr marL="0" indent="0">
              <a:buNone/>
            </a:pPr>
            <a:r>
              <a:rPr lang="hr-HR" sz="2000" dirty="0"/>
              <a:t>Plan stručnog usavršavanja</a:t>
            </a:r>
          </a:p>
          <a:p>
            <a:r>
              <a:rPr lang="hr-HR" sz="2800" dirty="0"/>
              <a:t>Školski kurikulum</a:t>
            </a:r>
          </a:p>
          <a:p>
            <a:pPr marL="0" indent="0">
              <a:buNone/>
            </a:pPr>
            <a:r>
              <a:rPr lang="hr-HR" sz="2000" dirty="0"/>
              <a:t>Izleti, posjeti</a:t>
            </a:r>
          </a:p>
          <a:p>
            <a:pPr marL="0" indent="0">
              <a:buNone/>
            </a:pP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2650518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218166"/>
          </a:xfrm>
        </p:spPr>
        <p:txBody>
          <a:bodyPr>
            <a:normAutofit/>
          </a:bodyPr>
          <a:lstStyle/>
          <a:p>
            <a:pPr algn="ctr" fontAlgn="base"/>
            <a:r>
              <a:rPr lang="hr-HR" sz="2800" dirty="0"/>
              <a:t>2. Izrada ključnih školskih dokumenata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41412" y="2948152"/>
            <a:ext cx="9905999" cy="3452649"/>
          </a:xfrm>
        </p:spPr>
        <p:txBody>
          <a:bodyPr>
            <a:normAutofit/>
          </a:bodyPr>
          <a:lstStyle/>
          <a:p>
            <a:r>
              <a:rPr lang="hr-HR" sz="2800" dirty="0"/>
              <a:t> Školski preventivni programi</a:t>
            </a:r>
          </a:p>
          <a:p>
            <a:pPr marL="0" indent="0">
              <a:buNone/>
            </a:pPr>
            <a:endParaRPr lang="hr-HR" sz="2800" dirty="0"/>
          </a:p>
          <a:p>
            <a:r>
              <a:rPr lang="hr-HR" sz="2800" dirty="0"/>
              <a:t>Kućni red i protokoli</a:t>
            </a:r>
          </a:p>
          <a:p>
            <a:pPr marL="0" indent="0">
              <a:buNone/>
            </a:pPr>
            <a:r>
              <a:rPr lang="hr-HR" sz="2000" dirty="0"/>
              <a:t>Ažuriranje sigurnosnih protokola</a:t>
            </a:r>
          </a:p>
          <a:p>
            <a:pPr marL="0" indent="0">
              <a:buNone/>
            </a:pPr>
            <a:endParaRPr lang="hr-HR" sz="2000" dirty="0"/>
          </a:p>
          <a:p>
            <a:pPr marL="0" indent="0">
              <a:buNone/>
            </a:pP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887735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084158"/>
          </a:xfrm>
        </p:spPr>
        <p:txBody>
          <a:bodyPr>
            <a:normAutofit/>
          </a:bodyPr>
          <a:lstStyle/>
          <a:p>
            <a:pPr algn="ctr" fontAlgn="base"/>
            <a:r>
              <a:rPr lang="hr-HR" sz="2800" dirty="0"/>
              <a:t>3. Organizacija nastave i prostora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41412" y="2088931"/>
            <a:ext cx="9905999" cy="4311870"/>
          </a:xfrm>
        </p:spPr>
        <p:txBody>
          <a:bodyPr>
            <a:normAutofit/>
          </a:bodyPr>
          <a:lstStyle/>
          <a:p>
            <a:r>
              <a:rPr lang="hr-HR" sz="2800" dirty="0"/>
              <a:t> Raspored sati</a:t>
            </a:r>
          </a:p>
          <a:p>
            <a:pPr marL="0" indent="0">
              <a:buNone/>
            </a:pPr>
            <a:endParaRPr lang="hr-HR" sz="2000" dirty="0"/>
          </a:p>
          <a:p>
            <a:r>
              <a:rPr lang="hr-HR" sz="2800" dirty="0"/>
              <a:t>Priprema prostora i opreme</a:t>
            </a:r>
          </a:p>
          <a:p>
            <a:pPr marL="0" indent="0">
              <a:buNone/>
            </a:pPr>
            <a:r>
              <a:rPr lang="hr-HR" sz="2000" dirty="0"/>
              <a:t>Provjera sigurnosti školske zgrade, učionica, dvorane, igrališta i školske kuhinje</a:t>
            </a:r>
          </a:p>
          <a:p>
            <a:pPr marL="0" indent="0">
              <a:buNone/>
            </a:pPr>
            <a:endParaRPr lang="hr-HR" sz="2000" dirty="0"/>
          </a:p>
          <a:p>
            <a:r>
              <a:rPr lang="hr-HR" sz="2800" dirty="0"/>
              <a:t>Nabava materijala</a:t>
            </a:r>
          </a:p>
          <a:p>
            <a:pPr marL="0" indent="0">
              <a:buNone/>
            </a:pP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387092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218166"/>
          </a:xfrm>
        </p:spPr>
        <p:txBody>
          <a:bodyPr>
            <a:normAutofit/>
          </a:bodyPr>
          <a:lstStyle/>
          <a:p>
            <a:pPr algn="ctr" fontAlgn="base"/>
            <a:r>
              <a:rPr lang="hr-HR" sz="2800" dirty="0"/>
              <a:t>4. Konstituiranje i vođenje kolegijalnih tijela škole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41412" y="2183524"/>
            <a:ext cx="9905999" cy="4217277"/>
          </a:xfrm>
        </p:spPr>
        <p:txBody>
          <a:bodyPr>
            <a:normAutofit/>
          </a:bodyPr>
          <a:lstStyle/>
          <a:p>
            <a:r>
              <a:rPr lang="hr-HR" sz="2800" dirty="0"/>
              <a:t> Sjednica učiteljskog vijeća</a:t>
            </a:r>
          </a:p>
          <a:p>
            <a:pPr marL="0" indent="0">
              <a:buNone/>
            </a:pPr>
            <a:r>
              <a:rPr lang="hr-HR" sz="2000" dirty="0"/>
              <a:t>Pravilnik o načinu postupanju odgojno obrazovnih radnika školskih ustanova u poduzimanju mjera zaštite prava učenika te prijave svakog  kršenja tih prava nadležnim tijelima (NN 132/2013)</a:t>
            </a:r>
          </a:p>
          <a:p>
            <a:pPr marL="0" indent="0" algn="ctr">
              <a:buNone/>
            </a:pPr>
            <a:r>
              <a:rPr lang="hr-HR" sz="1400" dirty="0"/>
              <a:t>Članak 3.</a:t>
            </a:r>
          </a:p>
          <a:p>
            <a:pPr marL="0" indent="0">
              <a:buNone/>
            </a:pPr>
            <a:r>
              <a:rPr lang="hr-HR" sz="1400" b="0" i="0" dirty="0">
                <a:effectLst/>
                <a:latin typeface="Minion Pro"/>
              </a:rPr>
              <a:t>(7) Ravnatelj je dužan upoznati odgojno-obrazovne radnike s propisima iz stavka 5. ovoga članka.</a:t>
            </a:r>
            <a:endParaRPr lang="hr-HR" sz="1400" dirty="0"/>
          </a:p>
          <a:p>
            <a:pPr marL="0" indent="0">
              <a:buNone/>
            </a:pPr>
            <a:r>
              <a:rPr lang="hr-HR" sz="2000" dirty="0"/>
              <a:t>Pravilnik o izvođenju izleta, ekskurzija i drugih oblika odgojno obrazovnog rada izvan škole (NN 67/2014)</a:t>
            </a:r>
          </a:p>
          <a:p>
            <a:pPr marL="0" indent="0">
              <a:buNone/>
            </a:pPr>
            <a:r>
              <a:rPr lang="hr-HR" sz="2000" dirty="0"/>
              <a:t>Pravilnik o kriterijima za izricanje pedagoških mjera (NN 94/2015)</a:t>
            </a:r>
          </a:p>
          <a:p>
            <a:pPr marL="0" indent="0">
              <a:buNone/>
            </a:pPr>
            <a:endParaRPr lang="hr-HR" sz="2000" dirty="0"/>
          </a:p>
          <a:p>
            <a:pPr marL="0" indent="0">
              <a:buNone/>
            </a:pP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3628692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218166"/>
          </a:xfrm>
        </p:spPr>
        <p:txBody>
          <a:bodyPr>
            <a:normAutofit/>
          </a:bodyPr>
          <a:lstStyle/>
          <a:p>
            <a:pPr algn="ctr" fontAlgn="base"/>
            <a:r>
              <a:rPr lang="hr-HR" sz="2800" dirty="0"/>
              <a:t>4. Konstituiranje i vođenje kolegijalnih tijela škole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41412" y="2183524"/>
            <a:ext cx="9905999" cy="4217277"/>
          </a:xfrm>
        </p:spPr>
        <p:txBody>
          <a:bodyPr>
            <a:normAutofit/>
          </a:bodyPr>
          <a:lstStyle/>
          <a:p>
            <a:r>
              <a:rPr lang="hr-HR" sz="2800" dirty="0"/>
              <a:t> Sastanak vijeća roditelja</a:t>
            </a:r>
          </a:p>
          <a:p>
            <a:pPr marL="0" indent="0">
              <a:buNone/>
            </a:pPr>
            <a:r>
              <a:rPr lang="hr-HR" sz="2000" dirty="0"/>
              <a:t>Konstituiranje vijeća roditelja</a:t>
            </a:r>
          </a:p>
          <a:p>
            <a:r>
              <a:rPr lang="hr-HR" sz="2800" dirty="0"/>
              <a:t>Sastanak vijeća učenika</a:t>
            </a:r>
          </a:p>
          <a:p>
            <a:pPr marL="0" indent="0">
              <a:buNone/>
            </a:pPr>
            <a:r>
              <a:rPr lang="hr-HR" sz="2000" dirty="0"/>
              <a:t>Konstituiranje vijeća učenika</a:t>
            </a:r>
          </a:p>
          <a:p>
            <a:r>
              <a:rPr lang="hr-HR" sz="2800" dirty="0"/>
              <a:t>Školski odbor</a:t>
            </a:r>
          </a:p>
          <a:p>
            <a:pPr marL="0" indent="0" algn="ctr">
              <a:buNone/>
            </a:pPr>
            <a:endParaRPr lang="hr-HR" sz="1400" dirty="0"/>
          </a:p>
          <a:p>
            <a:pPr marL="0" indent="0">
              <a:buNone/>
            </a:pPr>
            <a:endParaRPr lang="hr-HR" sz="2000" dirty="0"/>
          </a:p>
          <a:p>
            <a:pPr marL="0" indent="0">
              <a:buNone/>
            </a:pP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23965062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ružnica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TM04033919[[fn=Kružnica]]</Template>
  <TotalTime>476</TotalTime>
  <Words>384</Words>
  <Application>Microsoft Office PowerPoint</Application>
  <PresentationFormat>Widescreen</PresentationFormat>
  <Paragraphs>71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Kružnica</vt:lpstr>
      <vt:lpstr>POSLOVI NA POČETKU ŠKOLSKE GODINE</vt:lpstr>
      <vt:lpstr>1. Kadrovski poslovi i zaduženja zaposlenika</vt:lpstr>
      <vt:lpstr>1. Kadrovski poslovi i zaduženja zaposlenika</vt:lpstr>
      <vt:lpstr>2. Izrada ključnih školskih dokumenata</vt:lpstr>
      <vt:lpstr>2. Izrada ključnih školskih dokumenata</vt:lpstr>
      <vt:lpstr>2. Izrada ključnih školskih dokumenata</vt:lpstr>
      <vt:lpstr>3. Organizacija nastave i prostora</vt:lpstr>
      <vt:lpstr>4. Konstituiranje i vođenje kolegijalnih tijela škole</vt:lpstr>
      <vt:lpstr>4. Konstituiranje i vođenje kolegijalnih tijela škole</vt:lpstr>
      <vt:lpstr>5. Administracija i suradnja s institucijama</vt:lpstr>
      <vt:lpstr>Zahvaljujem na pažnji!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Novi propisi u školstvu</dc:title>
  <dc:creator>Josip Mandurić</dc:creator>
  <cp:lastModifiedBy>Marin</cp:lastModifiedBy>
  <cp:revision>29</cp:revision>
  <dcterms:created xsi:type="dcterms:W3CDTF">2019-08-25T07:58:05Z</dcterms:created>
  <dcterms:modified xsi:type="dcterms:W3CDTF">2026-09-02T11:27:26Z</dcterms:modified>
</cp:coreProperties>
</file>