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3" d="100"/>
          <a:sy n="163" d="100"/>
        </p:scale>
        <p:origin x="17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01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Vatrogasci, gledanje zrakoplova, ukrcaj prtljage, ptice na pisti.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Helikopterska hitna medicinska služba — kratko objašnjenje kada izlazi na teren.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Dolazni gate, granična kontrola pri dolasku, traka za prtljagu. Kraj obilaska.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Poanta: veća potražnja i popunjenije linije vode do novih destinacija.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Kontakt: agencija@osijek-airport.hr, 031/284-611. Prve grupe od siječnja 2027.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Terminal je u rekonstrukciji, građevinski dio je gotov, ostaje unutarnje uređenje. Grupe primamo od siječnja 2027.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Vrlo mali postotak ljudi s našeg područja koristi zračni promet. Navika se stječe rano — zato krećemo od najmlađih.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Obilazak traje oko sat vremena i ide istim redoslijedom kojim ide pravi putnik.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Doček, upoznavanje, pravila ponašanja i kratki uvod pitanjima.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Objašnjavamo prijavu na let, vaganje, ručnu i predanu prtljagu te prijevoz ljubimaca.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Zaštitari i mi zajedno; pokazujemo rendgen i prolazak kroz detektor.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Granična kontrola, crvena linija, simboličan izlazak iz Hrvatske.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Gate, kratko o kontrolnom tornju izvana — unutra ne ulazimo.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F44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vanjski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7240" y="10515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ZRAČNA LUKA OSIJEK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777240" y="1600200"/>
            <a:ext cx="52120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Obilasci</a:t>
            </a:r>
            <a:endParaRPr lang="en-US" sz="4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 osnovne škole</a:t>
            </a:r>
            <a:endParaRPr lang="en-US" sz="4000" dirty="0"/>
          </a:p>
        </p:txBody>
      </p:sp>
      <p:sp>
        <p:nvSpPr>
          <p:cNvPr id="5" name="Shape 2"/>
          <p:cNvSpPr/>
          <p:nvPr/>
        </p:nvSpPr>
        <p:spPr>
          <a:xfrm>
            <a:off x="777240" y="3977640"/>
            <a:ext cx="822960" cy="50292"/>
          </a:xfrm>
          <a:prstGeom prst="rect">
            <a:avLst/>
          </a:prstGeom>
          <a:solidFill>
            <a:srgbClr val="FFD100"/>
          </a:solidFill>
          <a:ln/>
        </p:spPr>
      </p:sp>
      <p:sp>
        <p:nvSpPr>
          <p:cNvPr id="6" name="Text 3"/>
          <p:cNvSpPr txBox="1"/>
          <p:nvPr/>
        </p:nvSpPr>
        <p:spPr>
          <a:xfrm>
            <a:off x="777240" y="4343400"/>
            <a:ext cx="5029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D9DD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 vremena kroz zračnu luku — od ulaznih vrata u putnički terminal do piste, kroz svaku službu koja mora odraditi svoj dio da bi jedan let uopće poletio.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777240" y="594360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AA3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Prezentacija za ravnatelje osnovnih škola Osječko-baranjske županije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vatrogasci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09360" y="1508760"/>
            <a:ext cx="512064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772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24028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Vatrogasci i pogled na pistu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777240" y="3474720"/>
            <a:ext cx="4937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dogovorene pozicije gledamo slijetanje ili polijetanje zrakoplova te ukrcaj prtljage.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Upoznajemo vatrogasnu službu i njihova vozila.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Priča o pticama na pisti: zašto su opasne i kako ih tjeramo — uz megafon koji djeca čuju uživo.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helikopt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09360" y="1508760"/>
            <a:ext cx="512064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772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24028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Helikopter hitne medicinske službe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777240" y="3474720"/>
            <a:ext cx="4937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našoj zračnoj luci stacioniran je helikopter Helikopterske hitne medicinske službe.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Objasnimo kada polijeće: kada centar 112 procijeni da ozlijeđenoj osobi treba što prije stići u bolnicu i da je zato potreban hitan prijevoz helikopterom.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Djeci ostane najjača poruka obilaska — zračna luka nije samo za putovanja, nego i za spašavanje života.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cekaonic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350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0350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60350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Dolazni gate — povratak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60350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zgradu se vraćamo kroz dolazni dio, baš kao putnik koji je sletio.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Objasnimo graničnu kontrolu pri dolasku i traku na kojoj se preuzima prtljaga.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je krug zatvoren: djeca su prošla cijeli put putnika, od ulaza do povratka.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3F44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72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ŠTO S TIME DOBIVAMO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91440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Više putnika znači više linija i novih destinacija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777240" y="21488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D9DD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Popunjenije linije jedan su od najvažnijih argumenata u pregovorima o novima. Zato svaka grupa djece koja jednom može postati potencijalni putnik sa svojom obitelji nije samo izlet — to je i prvi korak prema široj ponudi letova iz Osijeka.</a:t>
            </a:r>
            <a:endParaRPr lang="en-US" sz="1500" dirty="0"/>
          </a:p>
        </p:txBody>
      </p:sp>
      <p:pic>
        <p:nvPicPr>
          <p:cNvPr id="5" name="Image 0" descr="/root/zlo/img/c_croati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7240" y="3383280"/>
            <a:ext cx="3337560" cy="242316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777240" y="589788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Croatia Airlines</a:t>
            </a:r>
            <a:endParaRPr lang="en-US" sz="1200" dirty="0"/>
          </a:p>
        </p:txBody>
      </p:sp>
      <p:pic>
        <p:nvPicPr>
          <p:cNvPr id="7" name="Image 1" descr="/root/zlo/img/c_ryanair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89120" y="3383280"/>
            <a:ext cx="3337560" cy="242316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389120" y="589788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Ryanair</a:t>
            </a:r>
            <a:endParaRPr lang="en-US" sz="1200" dirty="0"/>
          </a:p>
        </p:txBody>
      </p:sp>
      <p:pic>
        <p:nvPicPr>
          <p:cNvPr id="9" name="Image 2" descr="/root/zlo/img/c_tradeair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01000" y="3383280"/>
            <a:ext cx="3337560" cy="2423160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8001000" y="589788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Air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vanjski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66560" y="0"/>
            <a:ext cx="542513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7240" y="777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PRIJAVA GRUPE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777240" y="114300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Javite nam se za više informacija i dogovor termina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4688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5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Termine dogovaramo u skladu s redom letenja te slijetanjima i polijetanjima zrakoplova, s dostupnim terminima i radom pojedinih službi. Javite se našim djelatnicama u putničkoj agenciji 45. Paralela.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777240" y="3657600"/>
            <a:ext cx="5394960" cy="1691640"/>
          </a:xfrm>
          <a:prstGeom prst="roundRect">
            <a:avLst>
              <a:gd name="adj" fmla="val 3243"/>
            </a:avLst>
          </a:prstGeom>
          <a:solidFill>
            <a:srgbClr val="F3F3F1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43000" y="3886200"/>
            <a:ext cx="46634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E-mail:  </a:t>
            </a:r>
            <a:r>
              <a:rPr lang="en-US" sz="17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agencija@osijek-airport.hr
</a:t>
            </a:r>
            <a:r>
              <a:rPr lang="en-US" sz="13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Kontakt telefon:  </a:t>
            </a:r>
            <a:r>
              <a:rPr lang="en-US" sz="17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031 284 611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77240" y="5760720"/>
            <a:ext cx="822960" cy="50292"/>
          </a:xfrm>
          <a:prstGeom prst="rect">
            <a:avLst/>
          </a:prstGeom>
          <a:solidFill>
            <a:srgbClr val="FFD100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777240" y="598932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Prve nove grupe primamo od siječnja 2027.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72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GDJE SMO DANAS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91440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Terminal u završnoj fazi obnove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777240" y="214884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Putnički terminal je u rekonstrukciji, koja je u završnoj fazi — preostalo je još unutarnje uređenje. Fotografije prikazuju trenutno stanje terminala.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77240" y="3886200"/>
            <a:ext cx="4937760" cy="1371600"/>
          </a:xfrm>
          <a:prstGeom prst="roundRect">
            <a:avLst>
              <a:gd name="adj" fmla="val 5333"/>
            </a:avLst>
          </a:prstGeom>
          <a:solidFill>
            <a:srgbClr val="FFD10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4069080"/>
            <a:ext cx="4389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Nove grupe primamo od siječnja 2027.
</a:t>
            </a:r>
            <a:r>
              <a:rPr lang="en-US" sz="135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 početka drugog polugodišta, u obnovljenom terminalu</a:t>
            </a:r>
            <a:endParaRPr lang="en-US" sz="1700" dirty="0"/>
          </a:p>
        </p:txBody>
      </p:sp>
      <p:pic>
        <p:nvPicPr>
          <p:cNvPr id="7" name="Image 0" descr="/root/zlo/img/terminal_front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09360" y="548640"/>
            <a:ext cx="5257800" cy="2788920"/>
          </a:xfrm>
          <a:prstGeom prst="rect">
            <a:avLst/>
          </a:prstGeom>
        </p:spPr>
      </p:pic>
      <p:pic>
        <p:nvPicPr>
          <p:cNvPr id="8" name="Image 1" descr="/root/zlo/img/vanjski3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09360" y="3520440"/>
            <a:ext cx="2514600" cy="2788920"/>
          </a:xfrm>
          <a:prstGeom prst="rect">
            <a:avLst/>
          </a:prstGeom>
        </p:spPr>
      </p:pic>
      <p:pic>
        <p:nvPicPr>
          <p:cNvPr id="9" name="Image 2" descr="/root/zlo/img/cekaonica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52560" y="3520440"/>
            <a:ext cx="2514600" cy="2788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F44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ryanai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49440" y="0"/>
            <a:ext cx="524225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72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FFD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ZAŠTO OVO RADIMO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777240" y="1097280"/>
            <a:ext cx="5577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Putovanje zrakoplovom kod nas još nije navika</a:t>
            </a:r>
            <a:endParaRPr lang="en-US" sz="31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3108960"/>
            <a:ext cx="5577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E4E7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Vrlo mali dio ljudi sa Slavonije i Baranje uopće koristi zračni promet — najčešće zato što im zračna luka nije dio svakodnevice.</a:t>
            </a:r>
            <a:endParaRPr lang="en-US" sz="145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E4E7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Navika putovanja stječe se rano, zato krećemo od najmlađih potencijalnih putnika.</a:t>
            </a:r>
            <a:endParaRPr lang="en-US" sz="145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E4E7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Dijete koje je prošlo terminal zna kako izgleda cijeli proces prijave na let i steklo je dojam o putovanju zrakoplovom — i kod kuće otvara temu takvog putovanja.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724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5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STRUKTURA OBILASKA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777240" y="86868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Sat vremena, osam postaja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777240" y="1874520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5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Djecu dočekujemo ispred terminala i vodimo ih točno onim putem kojim ide pravi putnik — do zrakoplova i natrag.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777240" y="288036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1033272" y="313639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33272" y="3136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645920" y="311810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Doček i uvod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1033272" y="3813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ispred terminala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75888" y="288036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3931920" y="313639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3931920" y="3136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544568" y="311810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Check-in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3931920" y="3813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prtljaga i karte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574536" y="288036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6830568" y="313639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830568" y="3136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7443216" y="311810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Sigurnosni pregled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6830568" y="3813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rendgen i vrata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473184" y="288036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9729216" y="313639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9729216" y="3136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10341864" y="311810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Policija</a:t>
            </a:r>
            <a:endParaRPr lang="en-US" sz="1500" dirty="0"/>
          </a:p>
        </p:txBody>
      </p:sp>
      <p:sp>
        <p:nvSpPr>
          <p:cNvPr id="24" name="Text 22"/>
          <p:cNvSpPr txBox="1"/>
          <p:nvPr/>
        </p:nvSpPr>
        <p:spPr>
          <a:xfrm>
            <a:off x="9729216" y="381304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granična kontrola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77240" y="466344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1033272" y="491947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1033272" y="4919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1645920" y="490118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Odlazni gate</a:t>
            </a:r>
            <a:endParaRPr lang="en-US" sz="1500" dirty="0"/>
          </a:p>
        </p:txBody>
      </p:sp>
      <p:sp>
        <p:nvSpPr>
          <p:cNvPr id="29" name="Text 27"/>
          <p:cNvSpPr txBox="1"/>
          <p:nvPr/>
        </p:nvSpPr>
        <p:spPr>
          <a:xfrm>
            <a:off x="1033272" y="559612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čekanje, toranj, zrakoplov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3675888" y="466344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3931920" y="491947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3931920" y="4919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3" name="Text 31"/>
          <p:cNvSpPr txBox="1"/>
          <p:nvPr/>
        </p:nvSpPr>
        <p:spPr>
          <a:xfrm>
            <a:off x="4544568" y="490118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Vatrogasci</a:t>
            </a:r>
            <a:endParaRPr lang="en-US" sz="1500" dirty="0"/>
          </a:p>
        </p:txBody>
      </p:sp>
      <p:sp>
        <p:nvSpPr>
          <p:cNvPr id="34" name="Text 32"/>
          <p:cNvSpPr txBox="1"/>
          <p:nvPr/>
        </p:nvSpPr>
        <p:spPr>
          <a:xfrm>
            <a:off x="3931920" y="559612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pogled na pistu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574536" y="466344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36" name="Shape 34"/>
          <p:cNvSpPr/>
          <p:nvPr/>
        </p:nvSpPr>
        <p:spPr>
          <a:xfrm>
            <a:off x="6830568" y="491947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37" name="Text 35"/>
          <p:cNvSpPr txBox="1"/>
          <p:nvPr/>
        </p:nvSpPr>
        <p:spPr>
          <a:xfrm>
            <a:off x="6830568" y="4919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600" dirty="0"/>
          </a:p>
        </p:txBody>
      </p:sp>
      <p:sp>
        <p:nvSpPr>
          <p:cNvPr id="38" name="Text 36"/>
          <p:cNvSpPr txBox="1"/>
          <p:nvPr/>
        </p:nvSpPr>
        <p:spPr>
          <a:xfrm>
            <a:off x="7443216" y="490118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HHMS</a:t>
            </a:r>
            <a:endParaRPr lang="en-US" sz="1500" dirty="0"/>
          </a:p>
        </p:txBody>
      </p:sp>
      <p:sp>
        <p:nvSpPr>
          <p:cNvPr id="39" name="Text 37"/>
          <p:cNvSpPr txBox="1"/>
          <p:nvPr/>
        </p:nvSpPr>
        <p:spPr>
          <a:xfrm>
            <a:off x="6830568" y="559612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hitna pomoć iz zraka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9473184" y="4663440"/>
            <a:ext cx="260604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</p:spPr>
      </p:sp>
      <p:sp>
        <p:nvSpPr>
          <p:cNvPr id="41" name="Shape 39"/>
          <p:cNvSpPr/>
          <p:nvPr/>
        </p:nvSpPr>
        <p:spPr>
          <a:xfrm>
            <a:off x="9729216" y="4919472"/>
            <a:ext cx="475488" cy="475488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9729216" y="4919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600" dirty="0"/>
          </a:p>
        </p:txBody>
      </p:sp>
      <p:sp>
        <p:nvSpPr>
          <p:cNvPr id="43" name="Text 41"/>
          <p:cNvSpPr txBox="1"/>
          <p:nvPr/>
        </p:nvSpPr>
        <p:spPr>
          <a:xfrm>
            <a:off x="10341864" y="4901184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Dolazni gate</a:t>
            </a:r>
            <a:endParaRPr lang="en-US" sz="1500" dirty="0"/>
          </a:p>
        </p:txBody>
      </p:sp>
      <p:sp>
        <p:nvSpPr>
          <p:cNvPr id="44" name="Text 42"/>
          <p:cNvSpPr txBox="1"/>
          <p:nvPr/>
        </p:nvSpPr>
        <p:spPr>
          <a:xfrm>
            <a:off x="9729216" y="559612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78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povratak i prtljaga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vanjski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96735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772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Doček ispred terminala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7772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Predstavimo se jedni drugima — djeca kažu par riječi o svojoj školi i razredu, a mi im kažemo tko smo, što radimo i koliko dugo.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Ponovimo pravila: bez trčanja, guranja i prelaska dogovorene linije — u zračnoj luci je sigurnost prvo pravilo.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Kratki uvod: što se uopće radi u zračnoj luci i tko sve mora odraditi svoj posao da bi zrakoplov poletio.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checkin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350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0350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60350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Check-in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60350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Prolazimo cijeli postupak: karta, dokumenti i vaganje prtljage, koje djeci i pokažemo.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Objašnjavamo razliku između ručne i predane prtljage.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Pričamo o posebnim kategorijama prtljage i o tome kako putuju kućni ljubimci — tema koja djecu uvijek posebno zanima.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sigurnosni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96735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772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Sigurnosni pregled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7772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Jedan od najzanimljivijih dijelova obilaska — dio vode zaštitari, dio naši djelatnici.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Što se ne smije nositi u ručnoj prtljazi i zašto tekućine imaju posebna pravila.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Izdvojimo nekoliko torbi učiteljica, stavimo ih u kašete, prođemo kroz vrata detektora i na ekranu pokažemo kako rendgen prikazuje sadržaj torbe.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policij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350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0350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60350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Policija i granična kontrola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60350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Stanemo ispred policijske kućice i objasnimo pregled putovnica.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Linija na podu označava izlazak iz Hrvatske.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Djeca zajedno „izađu iz Hrvatske“ — trenutak koji svi pamte.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zlo/img/toranj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96735" y="0"/>
            <a:ext cx="53949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188720"/>
            <a:ext cx="777240" cy="777240"/>
          </a:xfrm>
          <a:prstGeom prst="ellipse">
            <a:avLst/>
          </a:prstGeom>
          <a:solidFill>
            <a:srgbClr val="FFD100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7724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24028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F44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Odlazni gate i kontrolni toranj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777240" y="347472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odlaznom gateu se čeka zrakoplov — objasnimo što putnik tu radi.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 izlasku iz zgrade zastanemo i pogledamo kontrolni toranj: tko je unutra i zašto bez njih nema ni polijetanja ni slijetanja.</a:t>
            </a:r>
            <a:endParaRPr lang="en-US" sz="1500" dirty="0"/>
          </a:p>
          <a:p>
            <a:pPr marL="342900" indent="-3429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3F4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toranj ne ulazimo, ali djeca vide gdje se donose odluke o zračnom prometu.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964</Words>
  <Application>Microsoft Office PowerPoint</Application>
  <PresentationFormat>Široki zaslon</PresentationFormat>
  <Paragraphs>119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5" baseType="lpstr"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Obilasci za osnovne škole</dc:title>
  <dc:subject>PptxGenJS Presentation</dc:subject>
  <dc:creator>Zračna luka Osijek</dc:creator>
  <cp:lastModifiedBy>Marin</cp:lastModifiedBy>
  <cp:revision>2</cp:revision>
  <dcterms:created xsi:type="dcterms:W3CDTF">2026-08-26T14:31:07Z</dcterms:created>
  <dcterms:modified xsi:type="dcterms:W3CDTF">2026-09-02T11:27:14Z</dcterms:modified>
</cp:coreProperties>
</file>