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rts/chart1.xml" ContentType="application/vnd.openxmlformats-officedocument.drawingml.chart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rts/chart2.xml" ContentType="application/vnd.openxmlformats-officedocument.drawingml.chart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720" r:id="rId4"/>
    <p:sldMasterId id="2147483744" r:id="rId5"/>
    <p:sldMasterId id="2147483756" r:id="rId6"/>
    <p:sldMasterId id="2147483780" r:id="rId7"/>
    <p:sldMasterId id="2147483792" r:id="rId8"/>
    <p:sldMasterId id="2147483816" r:id="rId9"/>
    <p:sldMasterId id="2147483828" r:id="rId10"/>
  </p:sldMasterIdLst>
  <p:notesMasterIdLst>
    <p:notesMasterId r:id="rId43"/>
  </p:notesMasterIdLst>
  <p:handoutMasterIdLst>
    <p:handoutMasterId r:id="rId44"/>
  </p:handoutMasterIdLst>
  <p:sldIdLst>
    <p:sldId id="256" r:id="rId11"/>
    <p:sldId id="258" r:id="rId12"/>
    <p:sldId id="259" r:id="rId13"/>
    <p:sldId id="265" r:id="rId14"/>
    <p:sldId id="264" r:id="rId15"/>
    <p:sldId id="260" r:id="rId16"/>
    <p:sldId id="263" r:id="rId17"/>
    <p:sldId id="262" r:id="rId18"/>
    <p:sldId id="261" r:id="rId19"/>
    <p:sldId id="267" r:id="rId20"/>
    <p:sldId id="268" r:id="rId21"/>
    <p:sldId id="289" r:id="rId22"/>
    <p:sldId id="271" r:id="rId23"/>
    <p:sldId id="270" r:id="rId24"/>
    <p:sldId id="275" r:id="rId25"/>
    <p:sldId id="269" r:id="rId26"/>
    <p:sldId id="272" r:id="rId27"/>
    <p:sldId id="290" r:id="rId28"/>
    <p:sldId id="294" r:id="rId29"/>
    <p:sldId id="293" r:id="rId30"/>
    <p:sldId id="292" r:id="rId31"/>
    <p:sldId id="291" r:id="rId32"/>
    <p:sldId id="274" r:id="rId33"/>
    <p:sldId id="295" r:id="rId34"/>
    <p:sldId id="276" r:id="rId35"/>
    <p:sldId id="279" r:id="rId36"/>
    <p:sldId id="281" r:id="rId37"/>
    <p:sldId id="282" r:id="rId38"/>
    <p:sldId id="284" r:id="rId39"/>
    <p:sldId id="285" r:id="rId40"/>
    <p:sldId id="287" r:id="rId41"/>
    <p:sldId id="297" r:id="rId42"/>
  </p:sldIdLst>
  <p:sldSz cx="12192000" cy="6858000"/>
  <p:notesSz cx="6888163" cy="10018713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283" autoAdjust="0"/>
  </p:normalViewPr>
  <p:slideViewPr>
    <p:cSldViewPr snapToGrid="0">
      <p:cViewPr varScale="1">
        <p:scale>
          <a:sx n="82" d="100"/>
          <a:sy n="82" d="100"/>
        </p:scale>
        <p:origin x="67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viewProps" Target="viewProps.xml"/><Relationship Id="rId20" Type="http://schemas.openxmlformats.org/officeDocument/2006/relationships/slide" Target="slides/slide10.xml"/><Relationship Id="rId41" Type="http://schemas.openxmlformats.org/officeDocument/2006/relationships/slide" Target="slides/slide3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Radni_list_programa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Radni_list_programa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1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Vrijednost</c:v>
                </c:pt>
              </c:strCache>
            </c:strRef>
          </c:tx>
          <c:invertIfNegative val="1"/>
          <c:dLbls>
            <c:delete val="1"/>
          </c:dLbls>
          <c:cat>
            <c:strRef>
              <c:f>Sheet1!$A$2:$A$5</c:f>
              <c:strCache>
                <c:ptCount val="4"/>
                <c:pt idx="0">
                  <c:v>Radost odlaska</c:v>
                </c:pt>
                <c:pt idx="1">
                  <c:v>Termini i lokacija</c:v>
                </c:pt>
                <c:pt idx="2">
                  <c:v>Komunikacija</c:v>
                </c:pt>
                <c:pt idx="3">
                  <c:v>Pozitivan utjecaj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4.8181818181818183</c:v>
                </c:pt>
                <c:pt idx="1">
                  <c:v>4.7272727272727275</c:v>
                </c:pt>
                <c:pt idx="2">
                  <c:v>4.9090909090909092</c:v>
                </c:pt>
                <c:pt idx="3">
                  <c:v>4.836363636363636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00-4475-B3EB-424C1FFA699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14127136"/>
        <c:axId val="214128224"/>
      </c:barChart>
      <c:catAx>
        <c:axId val="2141271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sr-Latn-RS"/>
          </a:p>
        </c:txPr>
        <c:crossAx val="214128224"/>
        <c:crosses val="autoZero"/>
        <c:auto val="1"/>
        <c:lblAlgn val="ctr"/>
        <c:lblOffset val="100"/>
        <c:noMultiLvlLbl val="0"/>
      </c:catAx>
      <c:valAx>
        <c:axId val="214128224"/>
        <c:scaling>
          <c:orientation val="minMax"/>
          <c:max val="5.2"/>
          <c:min val="0"/>
        </c:scaling>
        <c:delete val="0"/>
        <c:axPos val="b"/>
        <c:majorGridlines>
          <c:spPr>
            <a:ln>
              <a:solidFill>
                <a:srgbClr val="E0E8EB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r-Latn-RS"/>
          </a:p>
        </c:txPr>
        <c:crossAx val="214127136"/>
        <c:crosses val="autoZero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sr-Latn-R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1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Vrijednost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r-Latn-R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Da, svakako</c:v>
                </c:pt>
                <c:pt idx="1">
                  <c:v>Možda</c:v>
                </c:pt>
                <c:pt idx="2">
                  <c:v>Ne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43</c:v>
                </c:pt>
                <c:pt idx="1">
                  <c:v>12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A8-4EF4-93AA-D0A2F4ECB50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14113536"/>
        <c:axId val="214115168"/>
      </c:barChart>
      <c:catAx>
        <c:axId val="2141135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r-Latn-RS"/>
          </a:p>
        </c:txPr>
        <c:crossAx val="214115168"/>
        <c:crosses val="autoZero"/>
        <c:auto val="1"/>
        <c:lblAlgn val="ctr"/>
        <c:lblOffset val="100"/>
        <c:noMultiLvlLbl val="0"/>
      </c:catAx>
      <c:valAx>
        <c:axId val="214115168"/>
        <c:scaling>
          <c:orientation val="minMax"/>
          <c:max val="50"/>
          <c:min val="0"/>
        </c:scaling>
        <c:delete val="0"/>
        <c:axPos val="l"/>
        <c:majorGridlines>
          <c:spPr>
            <a:ln>
              <a:solidFill>
                <a:srgbClr val="E0E8EB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r-Latn-RS"/>
          </a:p>
        </c:txPr>
        <c:crossAx val="214113536"/>
        <c:crosses val="autoZero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sr-Latn-R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EFBFA8F5-4ABF-40F5-9020-395AB2703FF3}" type="datetimeFigureOut">
              <a:rPr lang="hr-HR" smtClean="0"/>
              <a:t>2.9.2026.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2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3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077A3E1E-ECAE-4E67-9FE9-CD11D6F8F85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34306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851124E0-4AF4-45D7-8DEC-142B61D15C25}" type="datetimeFigureOut">
              <a:rPr lang="hr-HR" smtClean="0"/>
              <a:t>2.9.2026.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CF508CFE-B93C-4DE3-8BAD-96868396309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35152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1137" indent="-181137">
              <a:buFontTx/>
              <a:buChar char="-"/>
            </a:pPr>
            <a:r>
              <a:rPr lang="hr-HR" dirty="0"/>
              <a:t>Upoznati</a:t>
            </a:r>
            <a:r>
              <a:rPr lang="hr-HR" baseline="0" dirty="0"/>
              <a:t> vas s provedenim projektom i eventualno vas potaknuti da se odvažite provesti slične projekte u svojim školama</a:t>
            </a:r>
          </a:p>
          <a:p>
            <a:pPr marL="181137" indent="-181137">
              <a:buFontTx/>
              <a:buChar char="-"/>
            </a:pPr>
            <a:r>
              <a:rPr lang="hr-HR" baseline="0" dirty="0"/>
              <a:t>Projekt je opsežan i nadam se da vam moje izlaganje neće biti zamorno, puno je snimljenog materijala, izdvojila sam bitno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508CFE-B93C-4DE3-8BAD-968683963094}" type="slidenum">
              <a:rPr lang="hr-HR" smtClean="0"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170725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zaglavlja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hr-H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0410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zaglavlja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hr-H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0840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zaglavlja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hr-H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3291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zaglavlja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hr-H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2910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Ručak na svakom posjetu – isto događaj</a:t>
            </a:r>
          </a:p>
        </p:txBody>
      </p:sp>
      <p:sp>
        <p:nvSpPr>
          <p:cNvPr id="5" name="Rezervirano mjesto zaglavlja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hr-H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9214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zaglavlja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hr-H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2249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zaglavlja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hr-H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0094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zaglavlja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hr-H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110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Isto jedan kvalitetan program, to je u biti škola u</a:t>
            </a:r>
            <a:r>
              <a:rPr lang="hr-HR" baseline="0" dirty="0"/>
              <a:t> prirodi koju smo provodili svake druge godine u Gorskom Kotaru</a:t>
            </a:r>
          </a:p>
          <a:p>
            <a:r>
              <a:rPr lang="hr-HR" baseline="0" dirty="0"/>
              <a:t>Odrađene su pripremne radionice u školi</a:t>
            </a:r>
          </a:p>
          <a:p>
            <a:r>
              <a:rPr lang="hr-HR" baseline="0" dirty="0"/>
              <a:t>Smještaj u pravom dvorcu</a:t>
            </a:r>
            <a:endParaRPr lang="hr-HR" dirty="0"/>
          </a:p>
        </p:txBody>
      </p:sp>
      <p:sp>
        <p:nvSpPr>
          <p:cNvPr id="5" name="Rezervirano mjesto zaglavlja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hr-H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2093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zaglavlja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hr-H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5903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Promišljanje</a:t>
            </a:r>
            <a:r>
              <a:rPr lang="hr-HR" baseline="0" dirty="0"/>
              <a:t> u pravcu – kako možemo aktivnosti koje i inače provodimo upakirati u ovaj projekt </a:t>
            </a:r>
            <a:endParaRPr lang="hr-HR" dirty="0"/>
          </a:p>
        </p:txBody>
      </p:sp>
      <p:sp>
        <p:nvSpPr>
          <p:cNvPr id="5" name="Rezervirano mjesto zaglavlja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hr-H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8606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zaglavlja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hr-H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7800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zaglavlja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hr-H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1942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Program za</a:t>
            </a:r>
            <a:r>
              <a:rPr lang="hr-HR" baseline="0" dirty="0"/>
              <a:t> koji je u startu tražen licencirani trener plivanja (nema ih, a i nije potreban jer je obuka neplivača, a ne škola plivanja) i animator (kojih isto baš i nema s prijavljenim obrtom) – odobreni naši učitelji TZK i učiteljica RN</a:t>
            </a:r>
          </a:p>
          <a:p>
            <a:r>
              <a:rPr lang="hr-HR" baseline="0" dirty="0"/>
              <a:t>Kvalitetan i učenicima zanimljiv program, nekima možda prvo odvajanje od roditelja, zahtjevnije za učitelje (sušenje kose, presvlačenje, spavanje, </a:t>
            </a:r>
            <a:r>
              <a:rPr lang="hr-HR" baseline="0" dirty="0" err="1"/>
              <a:t>itd</a:t>
            </a:r>
            <a:r>
              <a:rPr lang="hr-HR" baseline="0" dirty="0"/>
              <a:t>)</a:t>
            </a:r>
            <a:endParaRPr lang="hr-HR" dirty="0"/>
          </a:p>
        </p:txBody>
      </p:sp>
      <p:sp>
        <p:nvSpPr>
          <p:cNvPr id="5" name="Rezervirano mjesto zaglavlja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hr-H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2629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zaglavlja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hr-H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0129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zaglavlja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hr-H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1193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Zahtjevi</a:t>
            </a:r>
            <a:r>
              <a:rPr lang="hr-HR" baseline="0" dirty="0"/>
              <a:t> za nadoknadom sredstava su svi prihvaćeni, troškovi prihvatljivi</a:t>
            </a:r>
          </a:p>
          <a:p>
            <a:r>
              <a:rPr lang="hr-HR" baseline="0" dirty="0"/>
              <a:t>A kako i priliči na kraju projekta odrađena je završna konferencija nositelja u projektu i evaluacija projekta 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508CFE-B93C-4DE3-8BAD-968683963094}" type="slidenum">
              <a:rPr lang="hr-HR" smtClean="0"/>
              <a:t>25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338574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508CFE-B93C-4DE3-8BAD-968683963094}" type="slidenum">
              <a:rPr lang="hr-HR" smtClean="0"/>
              <a:t>26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8799136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508CFE-B93C-4DE3-8BAD-968683963094}" type="slidenum">
              <a:rPr lang="hr-HR" smtClean="0"/>
              <a:t>27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348061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Znamo</a:t>
            </a:r>
            <a:r>
              <a:rPr lang="hr-HR" baseline="0" dirty="0"/>
              <a:t> da su današnji roditelji veliki kritičari pa možemo biti zadovoljni ovim odgovorom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508CFE-B93C-4DE3-8BAD-968683963094}" type="slidenum">
              <a:rPr lang="hr-HR" smtClean="0"/>
              <a:t>28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181255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Organizaciju</a:t>
            </a:r>
            <a:r>
              <a:rPr lang="hr-HR" baseline="0" dirty="0"/>
              <a:t> prijevoza djece je dogovarala Općina (obrt) pa su bili propusti jer su roditelji morali dovoziti djecu na jedno mjesto, nije bilo </a:t>
            </a:r>
            <a:r>
              <a:rPr lang="hr-HR" baseline="0" dirty="0" err="1"/>
              <a:t>pokupljanja</a:t>
            </a:r>
            <a:r>
              <a:rPr lang="hr-HR" baseline="0" dirty="0"/>
              <a:t> po mjestima stanovanja</a:t>
            </a:r>
          </a:p>
          <a:p>
            <a:r>
              <a:rPr lang="hr-HR" baseline="0" dirty="0"/>
              <a:t>Putničke agencije su nas stavile u termine koji su odgovarali više njima, nego nama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508CFE-B93C-4DE3-8BAD-968683963094}" type="slidenum">
              <a:rPr lang="hr-HR" smtClean="0"/>
              <a:t>29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11953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Prijavitelj mora biti lokalna zajednica (grad ili općina) jer </a:t>
            </a:r>
            <a:r>
              <a:rPr lang="hr-HR" dirty="0" err="1"/>
              <a:t>predfinancira</a:t>
            </a:r>
            <a:r>
              <a:rPr lang="hr-HR" dirty="0"/>
              <a:t> aktivnosti,</a:t>
            </a:r>
            <a:r>
              <a:rPr lang="hr-HR" baseline="0" dirty="0"/>
              <a:t> a po predaji Zahtjeva za nadoknadu sredstava, novac im se refundira</a:t>
            </a:r>
            <a:endParaRPr lang="hr-HR" dirty="0"/>
          </a:p>
        </p:txBody>
      </p:sp>
      <p:sp>
        <p:nvSpPr>
          <p:cNvPr id="5" name="Rezervirano mjesto zaglavlja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hr-H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8832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508CFE-B93C-4DE3-8BAD-968683963094}" type="slidenum">
              <a:rPr lang="hr-HR" smtClean="0"/>
              <a:t>30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179278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508CFE-B93C-4DE3-8BAD-968683963094}" type="slidenum">
              <a:rPr lang="hr-HR" smtClean="0"/>
              <a:t>31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4996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1137" indent="-181137" defTabSz="966064">
              <a:buFontTx/>
              <a:buChar char="-"/>
            </a:pPr>
            <a:r>
              <a:rPr lang="hr-HR" sz="1300" dirty="0">
                <a:solidFill>
                  <a:prstClr val="black"/>
                </a:solidFill>
              </a:rPr>
              <a:t>Imali smo kratki rok za prijavu, svega 4 dana, i sigurno su se neke stvari mogle bolje odraditi (gradnja kuće)</a:t>
            </a:r>
          </a:p>
          <a:p>
            <a:pPr marL="181137" indent="-181137" defTabSz="966064">
              <a:buFontTx/>
              <a:buChar char="-"/>
            </a:pPr>
            <a:r>
              <a:rPr lang="hr-HR" sz="1300" dirty="0">
                <a:solidFill>
                  <a:prstClr val="black"/>
                </a:solidFill>
              </a:rPr>
              <a:t>Obrt je zastupao prijavitelja Općinu </a:t>
            </a:r>
            <a:r>
              <a:rPr lang="hr-HR" sz="1300" dirty="0" err="1">
                <a:solidFill>
                  <a:prstClr val="black"/>
                </a:solidFill>
              </a:rPr>
              <a:t>Viljevo</a:t>
            </a:r>
            <a:r>
              <a:rPr lang="hr-HR" sz="1300" dirty="0">
                <a:solidFill>
                  <a:prstClr val="black"/>
                </a:solidFill>
              </a:rPr>
              <a:t> i bio je zadužen za komunikaciju s Min demografije i useljeništva</a:t>
            </a:r>
            <a:endParaRPr lang="hr-HR" baseline="0" dirty="0"/>
          </a:p>
          <a:p>
            <a:pPr marL="181137" indent="-181137">
              <a:buFontTx/>
              <a:buChar char="-"/>
            </a:pPr>
            <a:r>
              <a:rPr lang="hr-HR" baseline="0" dirty="0"/>
              <a:t>Jako je važno kvalitetno voditi dokumentaciju i na vrijeme (evidencijske liste, putni nalozi, foto i video dokumentacija)</a:t>
            </a:r>
          </a:p>
          <a:p>
            <a:pPr marL="181137" indent="-181137">
              <a:buFontTx/>
              <a:buChar char="-"/>
            </a:pPr>
            <a:r>
              <a:rPr lang="hr-HR" baseline="0" dirty="0"/>
              <a:t>Ja sam bila spona između voditelja aktivnosti i obrta (</a:t>
            </a:r>
            <a:r>
              <a:rPr lang="hr-HR" baseline="0" dirty="0" err="1"/>
              <a:t>mailanje</a:t>
            </a:r>
            <a:r>
              <a:rPr lang="hr-HR" baseline="0" dirty="0"/>
              <a:t> i korekcija dokumentacije), računovođa je obračunavala PN i obračun troška plaće za voditelje radionica (specifikaciju je odradio obrt), tajnica je slala zahtjeve za isplatu sredstava</a:t>
            </a:r>
          </a:p>
          <a:p>
            <a:pPr marL="181137" indent="-181137">
              <a:buFontTx/>
              <a:buChar char="-"/>
            </a:pPr>
            <a:r>
              <a:rPr lang="hr-HR" baseline="0" dirty="0"/>
              <a:t>Kupljena je oprema: interaktivni ekran, ozvučenje, tableti, lutkarsko kazalište, majice, kape, sportski rekviziti, pribor za likovni,…..</a:t>
            </a:r>
          </a:p>
        </p:txBody>
      </p:sp>
      <p:sp>
        <p:nvSpPr>
          <p:cNvPr id="5" name="Rezervirano mjesto zaglavlja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hr-H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4339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zaglavlja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hr-H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6689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zaglavlja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hr-H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8036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1137" indent="-181137">
              <a:buFontTx/>
              <a:buChar char="-"/>
            </a:pPr>
            <a:r>
              <a:rPr lang="hr-HR" baseline="0" dirty="0"/>
              <a:t>Najzahtjevniji program, dugo je trajao</a:t>
            </a:r>
          </a:p>
          <a:p>
            <a:pPr marL="181137" indent="-181137">
              <a:buFontTx/>
              <a:buChar char="-"/>
            </a:pPr>
            <a:r>
              <a:rPr lang="hr-HR" baseline="0" dirty="0"/>
              <a:t>Obuhvaćao je radionice u školi i posjete kinu, kazalištu ili muzeju</a:t>
            </a:r>
            <a:endParaRPr lang="hr-HR" dirty="0"/>
          </a:p>
        </p:txBody>
      </p:sp>
      <p:sp>
        <p:nvSpPr>
          <p:cNvPr id="5" name="Rezervirano mjesto zaglavlja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hr-H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2122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Mali isječak onoga što su učenici radili</a:t>
            </a:r>
          </a:p>
          <a:p>
            <a:r>
              <a:rPr lang="hr-HR" dirty="0"/>
              <a:t>Video zapise nisam stavljala zbog mogućih tehničkih poteškoća</a:t>
            </a:r>
          </a:p>
        </p:txBody>
      </p:sp>
      <p:sp>
        <p:nvSpPr>
          <p:cNvPr id="5" name="Rezervirano mjesto zaglavlja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hr-H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7701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zaglavlja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hr-H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316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Uredite stil podnaslova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E7915-064A-429B-96B2-D77DD5C8EA6E}" type="datetime1">
              <a:rPr lang="hr-HR" smtClean="0"/>
              <a:t>2.9.2026.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Županijsko stručno vijeće ravnatelja OBŽ-a Osijek, 27. kolovoza 2026.</a:t>
            </a: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E29D2-8FB2-4F1B-971D-B48A9E4DC59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09105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76198-3BD3-47C1-ABDB-2DB3F34EA6DB}" type="datetime1">
              <a:rPr lang="hr-HR" smtClean="0"/>
              <a:t>2.9.2026.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Županijsko stručno vijeće ravnatelja OBŽ-a Osijek, 27. kolovoza 2026.</a:t>
            </a: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E29D2-8FB2-4F1B-971D-B48A9E4DC59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7400400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Uredite stil podnaslova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39D8-1C96-415F-A295-FFCD36CB426A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2.9.2026.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>
                <a:solidFill>
                  <a:prstClr val="black">
                    <a:tint val="75000"/>
                  </a:prstClr>
                </a:solidFill>
              </a:rPr>
              <a:t>OŠ Ante Starčevića Viljevo, roditeljski sastanak  </a:t>
            </a: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25920-FD7E-4E69-B433-8C353FD9270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68600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3AFDE-BED0-46A5-835C-E6725D25EB4B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2.9.2026.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>
                <a:solidFill>
                  <a:prstClr val="black">
                    <a:tint val="75000"/>
                  </a:prstClr>
                </a:solidFill>
              </a:rPr>
              <a:t>OŠ Ante Starčevića Viljevo, roditeljski sastanak  </a:t>
            </a: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25920-FD7E-4E69-B433-8C353FD9270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2471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ADB05-0CEB-47B0-B419-A19697D517D8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2.9.2026.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>
                <a:solidFill>
                  <a:prstClr val="black">
                    <a:tint val="75000"/>
                  </a:prstClr>
                </a:solidFill>
              </a:rPr>
              <a:t>OŠ Ante Starčevića Viljevo, roditeljski sastanak  </a:t>
            </a: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25920-FD7E-4E69-B433-8C353FD9270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77873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C234C-82E1-40DD-9A9E-11FA7A1EB663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2.9.2026.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>
                <a:solidFill>
                  <a:prstClr val="black">
                    <a:tint val="75000"/>
                  </a:prstClr>
                </a:solidFill>
              </a:rPr>
              <a:t>OŠ Ante Starčevića Viljevo, roditeljski sastanak  </a:t>
            </a:r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25920-FD7E-4E69-B433-8C353FD9270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20312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85524-EF0A-437C-9863-3FB536C1F53D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2.9.2026.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>
                <a:solidFill>
                  <a:prstClr val="black">
                    <a:tint val="75000"/>
                  </a:prstClr>
                </a:solidFill>
              </a:rPr>
              <a:t>OŠ Ante Starčevića Viljevo, roditeljski sastanak  </a:t>
            </a:r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25920-FD7E-4E69-B433-8C353FD9270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72628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C6822-EA7C-47B0-948C-CA395C188C5F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2.9.2026.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>
                <a:solidFill>
                  <a:prstClr val="black">
                    <a:tint val="75000"/>
                  </a:prstClr>
                </a:solidFill>
              </a:rPr>
              <a:t>OŠ Ante Starčevića Viljevo, roditeljski sastanak  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25920-FD7E-4E69-B433-8C353FD9270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39054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280A6-C299-4C05-9E0A-C82A642B4357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2.9.2026.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>
                <a:solidFill>
                  <a:prstClr val="black">
                    <a:tint val="75000"/>
                  </a:prstClr>
                </a:solidFill>
              </a:rPr>
              <a:t>OŠ Ante Starčevića Viljevo, roditeljski sastanak  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25920-FD7E-4E69-B433-8C353FD9270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55163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939D1-D7A0-4400-87EE-183A61936130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2.9.2026.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>
                <a:solidFill>
                  <a:prstClr val="black">
                    <a:tint val="75000"/>
                  </a:prstClr>
                </a:solidFill>
              </a:rPr>
              <a:t>OŠ Ante Starčevića Viljevo, roditeljski sastanak  </a:t>
            </a:r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25920-FD7E-4E69-B433-8C353FD9270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10083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2D16B-BCB1-4009-A280-E6189D4862B9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2.9.2026.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>
                <a:solidFill>
                  <a:prstClr val="black">
                    <a:tint val="75000"/>
                  </a:prstClr>
                </a:solidFill>
              </a:rPr>
              <a:t>OŠ Ante Starčevića Viljevo, roditeljski sastanak  </a:t>
            </a:r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25920-FD7E-4E69-B433-8C353FD9270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56689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D3A3-E2A9-4AD4-AE45-728BBCC0E9FC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2.9.2026.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>
                <a:solidFill>
                  <a:prstClr val="black">
                    <a:tint val="75000"/>
                  </a:prstClr>
                </a:solidFill>
              </a:rPr>
              <a:t>OŠ Ante Starčevića Viljevo, roditeljski sastanak  </a:t>
            </a: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25920-FD7E-4E69-B433-8C353FD9270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895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CFBBC-798A-4C3B-94C9-4E6A0E4325F4}" type="datetime1">
              <a:rPr lang="hr-HR" smtClean="0"/>
              <a:t>2.9.2026.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Županijsko stručno vijeće ravnatelja OBŽ-a Osijek, 27. kolovoza 2026.</a:t>
            </a: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E29D2-8FB2-4F1B-971D-B48A9E4DC59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7026112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FEEA-2B3D-4312-ABF5-E29DE5808BE0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2.9.2026.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>
                <a:solidFill>
                  <a:prstClr val="black">
                    <a:tint val="75000"/>
                  </a:prstClr>
                </a:solidFill>
              </a:rPr>
              <a:t>OŠ Ante Starčevića Viljevo, roditeljski sastanak  </a:t>
            </a: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25920-FD7E-4E69-B433-8C353FD9270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406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Uredite stil podnaslova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E2A09-20E2-4E5E-96D1-69660331269B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25920-FD7E-4E69-B433-8C353FD9270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1421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AE11-2A26-491C-ADC4-B14577E22F69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25920-FD7E-4E69-B433-8C353FD9270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052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A74D6-CC2D-42F7-B33F-74E11EF1763D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25920-FD7E-4E69-B433-8C353FD9270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4527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1C506-F8CC-4F61-87EB-454046A5E78E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25920-FD7E-4E69-B433-8C353FD9270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3085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E10F6-9547-48E0-953F-EE799578D6EA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25920-FD7E-4E69-B433-8C353FD9270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6233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C400F-DAAD-4A8E-BA8E-DF823BB7CC0B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25920-FD7E-4E69-B433-8C353FD9270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8277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83D6-8CDC-4AF8-BB4D-1DDF737D4C52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25920-FD7E-4E69-B433-8C353FD9270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5301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44F57-AB8F-481D-B334-3AA8624D5259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25920-FD7E-4E69-B433-8C353FD9270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608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DF0D-FB4A-40E6-B81F-ABF017894890}" type="datetime1">
              <a:rPr lang="hr-HR" smtClean="0"/>
              <a:t>2.9.2026.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Županijsko stručno vijeće ravnatelja OBŽ-a Osijek, 27. kolovoza 2026.</a:t>
            </a: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E29D2-8FB2-4F1B-971D-B48A9E4DC59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369902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BBAD3-A69A-473A-AF49-F7B106AD2F43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25920-FD7E-4E69-B433-8C353FD9270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604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65F7-6371-42DF-9201-5D45C262B8C6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25920-FD7E-4E69-B433-8C353FD9270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4430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87CC5-0F2F-48B5-991A-7E1A7427E041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25920-FD7E-4E69-B433-8C353FD9270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679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35EBE-A114-4C5A-AD2F-3641C190D735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9596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12BDD-20FB-468D-8D9F-AF0C06AB3248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9578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DBEB2-952C-4596-88BC-B020D8A128C4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6916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F34B7-38A9-4F6D-A172-F3139C6ACDB5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4131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F5CAD-89DA-44DF-A47B-EC55A7889480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8574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3BC07-F336-4575-9968-5D5DC7B7C045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4660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F22F5-CFDB-462D-A22D-BE49E156AD48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748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79138-C7C2-400E-B9F1-ED820BCAA365}" type="datetime1">
              <a:rPr lang="hr-HR" smtClean="0"/>
              <a:t>2.9.2026.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Županijsko stručno vijeće ravnatelja OBŽ-a Osijek, 27. kolovoza 2026.</a:t>
            </a: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E29D2-8FB2-4F1B-971D-B48A9E4DC59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181872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98F19-409B-40A1-B735-8CEDD165B1D5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7640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435A4-25DB-49E4-9488-87103992EB4B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9556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A0EB7-1784-49FA-9A93-DD9CF9B6B2BA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0497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DFEE5-E677-4AAD-85B6-757A8A5C6D52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412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350B-E195-4AD4-99FD-39EE627CCDC4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5522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97613-1D28-4796-B4ED-9158532C4F65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1636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29159-1D7D-4202-9B55-670FD60D154E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7995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0228C-6BC6-421A-8846-EF0BF3C59622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8767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D499A-786D-4529-A008-02DFE46E124E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17746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131B9-DDE9-47C1-B710-1DBAF93C1295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980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88D69-6AC0-4E30-BFAE-D94C9ECE4EB3}" type="datetime1">
              <a:rPr lang="hr-HR" smtClean="0"/>
              <a:t>2.9.2026.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Županijsko stručno vijeće ravnatelja OBŽ-a Osijek, 27. kolovoza 2026.</a:t>
            </a:r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E29D2-8FB2-4F1B-971D-B48A9E4DC59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302449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D439C-36CE-4709-8008-E555CDC2463F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7383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5A006-85B9-4F13-A826-3AC53100B94F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9439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F085-E5ED-4A3F-A47E-87770E3E213A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03368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A53C-55AA-4964-B582-690F2AB0F536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9952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15441-11C3-40F7-8D82-9215DAD45B92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3640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B8FD2-0070-424C-8C67-03CB42D7A375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1594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C4559-2788-4039-B1D6-F7B309343264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742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7D40A-1617-41E2-A977-BFF87C2D4CAD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14198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90EB4-ACD8-49F3-9A5F-93F9C50B6A5B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48249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B63D4-1C0E-4A62-9864-D79E21C8645B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158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EF0BB-6100-401A-B8BB-6FBE2922C56D}" type="datetime1">
              <a:rPr lang="hr-HR" smtClean="0"/>
              <a:t>2.9.2026.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Županijsko stručno vijeće ravnatelja OBŽ-a Osijek, 27. kolovoza 2026.</a:t>
            </a:r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E29D2-8FB2-4F1B-971D-B48A9E4DC59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7058780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C947E-C56B-4BD4-A926-15DE5D72527D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49993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458DF-F8D9-4678-8F12-F91C0A4220F3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5513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F3555-4F18-4E3D-B709-07D2F7E5D500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13276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54E30-9B65-4177-9F17-D0C25AC1DBCF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20251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26F80-0A5D-4806-84AF-4D8CA383224F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07856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55627-DCD0-4D58-8138-2E1BB73A72B4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38665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63C0B-57D4-4B78-8254-E5D24207B594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30147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0B50-D178-47B7-A987-9D5C45FE1176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90023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F5437-C080-43F9-858F-19C877BBF579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12897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B1284-8B08-42A9-B4FE-C60953E98638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336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38D14-5DF2-4987-B6D1-CDA373011C2F}" type="datetime1">
              <a:rPr lang="hr-HR" smtClean="0"/>
              <a:t>2.9.2026.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Županijsko stručno vijeće ravnatelja OBŽ-a Osijek, 27. kolovoza 2026.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E29D2-8FB2-4F1B-971D-B48A9E4DC59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8896044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E5A2F-A949-4A34-B53F-ED2C5E5C5507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65070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C01C4-23B4-49B9-B96E-B7489C187A06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85220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C7BD8-CFDD-4B98-BA98-49D515C8A091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81309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AD4DB-3BFE-4FF0-B479-A0DB9B68B623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61582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16AEC-4C1C-4288-AB09-2F559A7B4243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56661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C7AD-0244-4BEE-9EA1-CFC28FBD14F6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44611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0EE5-9606-48D5-A7E6-606EA915EFF7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48584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B423D-7263-498F-9902-712BB5E53CBE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27502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FAD69-A8F0-4F02-96CC-A87851B72FB8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93609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83653-D7D4-47C4-9CAC-14E6F76CC04E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104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52989-E0AF-4079-A04D-6F95B3587E12}" type="datetime1">
              <a:rPr lang="hr-HR" smtClean="0"/>
              <a:t>2.9.2026.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Županijsko stručno vijeće ravnatelja OBŽ-a Osijek, 27. kolovoza 2026.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E29D2-8FB2-4F1B-971D-B48A9E4DC59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2666914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CFA4F-B35A-4AFA-AAC5-30E7D056DE81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24744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2CC5E-456E-46DB-B736-6A5AB283AFE6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39820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197F1-7BEA-4E17-A970-7BD101BDA328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94519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CF05D-2F50-4D74-8C3A-627344892239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74239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1F06F-83B1-4909-80CB-B967CDF4729B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19630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97802-93AC-4A94-A66A-1250DF006E5D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78143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9F34D-9C38-4F44-9CD5-AC51C9EB75FB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07782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EEE5E-E0C2-4F9E-A26D-004D9A223F8F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13322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1DD61-7B46-4818-AF84-53BCE4E908DE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40094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EE566-34BB-4C4B-AD1F-14DA44CBAA8A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436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FC9E6-1B2B-4A1B-A9E3-EA9DDACAECD6}" type="datetime1">
              <a:rPr lang="hr-HR" smtClean="0"/>
              <a:t>2.9.2026.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Županijsko stručno vijeće ravnatelja OBŽ-a Osijek, 27. kolovoza 2026.</a:t>
            </a:r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E29D2-8FB2-4F1B-971D-B48A9E4DC59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1655164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E9A-2563-4401-AE3F-7053F30E5E61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17754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73FAB-F8BC-40DD-81D0-74121446934F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01839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EC612-5415-41C3-9ED6-07A9433DADED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82957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D6A60-D690-4DF1-9C46-FF8BBAB70462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42355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07A5E-5532-42F4-AF9E-9C2B331A8E49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90251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B418-C2D3-4506-88D0-B0BCB9418D32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06299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CE3F7-A042-40EE-9045-3BA49A550AA3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51195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0A950-4C7E-4079-8985-9DE83F0F6B6C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43444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89447-8DF9-4CF8-8C5C-8BAD884C1A77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83239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7DA95-B7F7-4BC3-83DE-8F4D1E55E867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508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457C3-BCBF-4A77-9072-7D3D7F86232E}" type="datetime1">
              <a:rPr lang="hr-HR" smtClean="0"/>
              <a:t>2.9.2026.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Županijsko stručno vijeće ravnatelja OBŽ-a Osijek, 27. kolovoza 2026.</a:t>
            </a:r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E29D2-8FB2-4F1B-971D-B48A9E4DC59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877142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C9D6-6223-4197-A798-70107D9D47A5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29476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1E251-5E28-4F54-BDE6-E244567759FC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62851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664D9-4D5F-4D7A-9EA4-5F79E9441DA3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0963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4CE0C-BC0F-48F2-A00B-8FD3B3902E7A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797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170B6-6E14-4A8F-AB99-CDED311639E4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07866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9B29B-E37A-457B-9E31-3B085759BEFA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66964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A3B46-0FC7-4CAC-9EC1-FEEEBF0FF46F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40284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2A984-F258-4FAC-BD9A-8395C81B34C4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5215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DEBC7-0AA1-4200-B5F3-F9FAA59BBD57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06041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8D02B-B737-43E0-B76A-400D7E8EEB04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155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C79228-89C1-40A1-8F44-037F7945198A}" type="datetime1">
              <a:rPr lang="hr-HR" smtClean="0"/>
              <a:t>2.9.2026.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hr-HR"/>
              <a:t>Županijsko stručno vijeće ravnatelja OBŽ-a Osijek, 27. kolovoza 2026.</a:t>
            </a: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E29D2-8FB2-4F1B-971D-B48A9E4DC59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8141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20F01-D790-4FC8-AC7A-9136BA67BD88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2.9.2026.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hr-HR">
                <a:solidFill>
                  <a:prstClr val="black">
                    <a:tint val="75000"/>
                  </a:prstClr>
                </a:solidFill>
              </a:rPr>
              <a:t>OŠ Ante Starčevića Viljevo, roditeljski sastanak  </a:t>
            </a: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C25920-FD7E-4E69-B433-8C353FD9270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028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2F9F2-EE6D-415F-8A51-FAB98F481B0B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hr-HR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C25920-FD7E-4E69-B433-8C353FD9270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094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19A84AC-2C7F-4C57-B56F-4C4429AA0CB4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385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C6461A27-DF0E-4198-A4CB-CFFDB121020F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069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8D02BE36-66CB-4C17-9E4C-5D386D9C4E69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829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621FF49-B47B-45A6-A65F-A2CF1639BC63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187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5321D49-0289-4C46-9124-9755E68018E0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627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F0B1C3B7-6B1C-46C2-8D04-AB5ABC19E286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301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5C5FD95D-973C-4ED9-92DA-7F693A0A1E81}" type="datetime1">
              <a:rPr lang="hr-HR" smtClean="0">
                <a:solidFill>
                  <a:prstClr val="black">
                    <a:tint val="75000"/>
                  </a:prstClr>
                </a:solidFill>
              </a:rPr>
              <a:t>2.9.2026.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r>
              <a:rPr lang="en-US">
                <a:solidFill>
                  <a:prstClr val="black">
                    <a:tint val="75000"/>
                  </a:prstClr>
                </a:solidFill>
              </a:rPr>
              <a:t>Županijsko stručno vijeće ravnatelja OBŽ-a Osijek, 27. kolovoza 2026.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515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jpg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01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07505" y="4348413"/>
            <a:ext cx="9171998" cy="1655762"/>
          </a:xfrm>
        </p:spPr>
        <p:txBody>
          <a:bodyPr>
            <a:normAutofit lnSpcReduction="10000"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</a:rPr>
              <a:t>ŽUPANIJSKO STRUČNO VIJEĆE RAVNATELJA </a:t>
            </a:r>
          </a:p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</a:rPr>
              <a:t>OSJEČKO-BARANJSKE ŽUPANIJE</a:t>
            </a:r>
          </a:p>
          <a:p>
            <a:endParaRPr lang="hr-HR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</a:rPr>
              <a:t>Osijek, 27. kolovoza 2026.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284" y="0"/>
            <a:ext cx="6182433" cy="4129129"/>
          </a:xfrm>
          <a:prstGeom prst="rect">
            <a:avLst/>
          </a:prstGeom>
        </p:spPr>
      </p:pic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>
          <a:xfrm>
            <a:off x="7892754" y="6364896"/>
            <a:ext cx="4114800" cy="365125"/>
          </a:xfrm>
        </p:spPr>
        <p:txBody>
          <a:bodyPr/>
          <a:lstStyle/>
          <a:p>
            <a:r>
              <a:rPr lang="hr-HR" dirty="0"/>
              <a:t>Županijsko stručno vijeće ravnatelja OBŽ-a </a:t>
            </a:r>
          </a:p>
          <a:p>
            <a:r>
              <a:rPr lang="hr-HR" dirty="0"/>
              <a:t>Osijek, 27. kolovoza 2026.</a:t>
            </a:r>
          </a:p>
        </p:txBody>
      </p:sp>
    </p:spTree>
    <p:extLst>
      <p:ext uri="{BB962C8B-B14F-4D97-AF65-F5344CB8AC3E}">
        <p14:creationId xmlns:p14="http://schemas.microsoft.com/office/powerpoint/2010/main" val="3714173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42" y="0"/>
            <a:ext cx="1511939" cy="1005927"/>
          </a:xfrm>
          <a:prstGeom prst="rect">
            <a:avLst/>
          </a:prstGeom>
        </p:spPr>
      </p:pic>
      <p:sp>
        <p:nvSpPr>
          <p:cNvPr id="9" name="Rezervirano mjesto podnožja 8"/>
          <p:cNvSpPr>
            <a:spLocks noGrp="1"/>
          </p:cNvSpPr>
          <p:nvPr>
            <p:ph type="ftr" sz="quarter" idx="11"/>
          </p:nvPr>
        </p:nvSpPr>
        <p:spPr>
          <a:xfrm>
            <a:off x="7898829" y="6288003"/>
            <a:ext cx="4114800" cy="365125"/>
          </a:xfrm>
        </p:spPr>
        <p:txBody>
          <a:bodyPr/>
          <a:lstStyle/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Županijsko stručno vijeće ravnatelja OBŽ-a</a:t>
            </a:r>
          </a:p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Osijek, 27. kolovoza 2026.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16B8F064-A9CE-4C10-A813-54DD642386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7842" y="261271"/>
            <a:ext cx="2295323" cy="483384"/>
          </a:xfrm>
          <a:prstGeom prst="rect">
            <a:avLst/>
          </a:prstGeom>
        </p:spPr>
      </p:pic>
      <p:sp>
        <p:nvSpPr>
          <p:cNvPr id="5" name="TekstniOkvir 4"/>
          <p:cNvSpPr txBox="1"/>
          <p:nvPr/>
        </p:nvSpPr>
        <p:spPr>
          <a:xfrm>
            <a:off x="7225535" y="349074"/>
            <a:ext cx="17048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dirty="0"/>
              <a:t>LIKOVNA RADIONICA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46" y="261271"/>
            <a:ext cx="3800475" cy="2838450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061" y="3331257"/>
            <a:ext cx="3897960" cy="296799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191" y="1860567"/>
            <a:ext cx="5444971" cy="294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972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42" y="0"/>
            <a:ext cx="1511939" cy="1005927"/>
          </a:xfrm>
          <a:prstGeom prst="rect">
            <a:avLst/>
          </a:prstGeom>
        </p:spPr>
      </p:pic>
      <p:sp>
        <p:nvSpPr>
          <p:cNvPr id="9" name="Rezervirano mjesto podnožja 8"/>
          <p:cNvSpPr>
            <a:spLocks noGrp="1"/>
          </p:cNvSpPr>
          <p:nvPr>
            <p:ph type="ftr" sz="quarter" idx="11"/>
          </p:nvPr>
        </p:nvSpPr>
        <p:spPr>
          <a:xfrm>
            <a:off x="7898829" y="6288003"/>
            <a:ext cx="4114800" cy="365125"/>
          </a:xfrm>
        </p:spPr>
        <p:txBody>
          <a:bodyPr/>
          <a:lstStyle/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Županijsko stručno vijeće ravnatelja OBŽ-a</a:t>
            </a:r>
          </a:p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Osijek, 27. kolovoza 2026.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9F414E0-2B9D-4A4F-8CEC-C6AFD84D7B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9611" y="370146"/>
            <a:ext cx="2799448" cy="495128"/>
          </a:xfrm>
          <a:prstGeom prst="rect">
            <a:avLst/>
          </a:prstGeom>
        </p:spPr>
      </p:pic>
      <p:sp>
        <p:nvSpPr>
          <p:cNvPr id="2" name="TekstniOkvir 1"/>
          <p:cNvSpPr txBox="1"/>
          <p:nvPr/>
        </p:nvSpPr>
        <p:spPr>
          <a:xfrm>
            <a:off x="2674834" y="448433"/>
            <a:ext cx="20842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dirty="0"/>
              <a:t>GLAZBENA RADIONICA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57" y="1300841"/>
            <a:ext cx="4811043" cy="3605237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403" y="1300841"/>
            <a:ext cx="4719147" cy="360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767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467" y="0"/>
            <a:ext cx="1511939" cy="1005927"/>
          </a:xfrm>
          <a:prstGeom prst="rect">
            <a:avLst/>
          </a:prstGeom>
        </p:spPr>
      </p:pic>
      <p:sp>
        <p:nvSpPr>
          <p:cNvPr id="9" name="Rezervirano mjesto podnožja 8"/>
          <p:cNvSpPr>
            <a:spLocks noGrp="1"/>
          </p:cNvSpPr>
          <p:nvPr>
            <p:ph type="ftr" sz="quarter" idx="11"/>
          </p:nvPr>
        </p:nvSpPr>
        <p:spPr>
          <a:xfrm>
            <a:off x="7898829" y="6288003"/>
            <a:ext cx="4114800" cy="365125"/>
          </a:xfrm>
        </p:spPr>
        <p:txBody>
          <a:bodyPr/>
          <a:lstStyle/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Županijsko stručno vijeće ravnatelja OBŽ-a</a:t>
            </a:r>
          </a:p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Osijek, 27. kolovoza 2026.</a:t>
            </a:r>
          </a:p>
        </p:txBody>
      </p:sp>
      <p:sp>
        <p:nvSpPr>
          <p:cNvPr id="7" name="TekstniOkvir 6"/>
          <p:cNvSpPr txBox="1"/>
          <p:nvPr/>
        </p:nvSpPr>
        <p:spPr>
          <a:xfrm>
            <a:off x="492029" y="1005927"/>
            <a:ext cx="11521600" cy="461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lvl="7"/>
            <a:r>
              <a:rPr lang="hr-HR" sz="2400" dirty="0">
                <a:solidFill>
                  <a:prstClr val="white"/>
                </a:solidFill>
              </a:rPr>
              <a:t>Posjet Dječjem kazalištu Branka Mihaljevića Osijek, predstava Balonom iznad </a:t>
            </a:r>
            <a:r>
              <a:rPr lang="hr-HR" sz="2400" dirty="0" err="1">
                <a:solidFill>
                  <a:prstClr val="white"/>
                </a:solidFill>
              </a:rPr>
              <a:t>Kapadokije</a:t>
            </a:r>
            <a:r>
              <a:rPr lang="hr-HR" sz="2400" dirty="0">
                <a:solidFill>
                  <a:prstClr val="white"/>
                </a:solidFill>
              </a:rPr>
              <a:t> 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05" y="1644385"/>
            <a:ext cx="5708672" cy="3214696"/>
          </a:xfrm>
          <a:prstGeom prst="rect">
            <a:avLst/>
          </a:prstGeom>
        </p:spPr>
      </p:pic>
      <p:pic>
        <p:nvPicPr>
          <p:cNvPr id="2" name="Slika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22" y="2473519"/>
            <a:ext cx="5535608" cy="3115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9133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42" y="0"/>
            <a:ext cx="1511939" cy="1005927"/>
          </a:xfrm>
          <a:prstGeom prst="rect">
            <a:avLst/>
          </a:prstGeom>
        </p:spPr>
      </p:pic>
      <p:sp>
        <p:nvSpPr>
          <p:cNvPr id="9" name="Rezervirano mjesto podnožja 8"/>
          <p:cNvSpPr>
            <a:spLocks noGrp="1"/>
          </p:cNvSpPr>
          <p:nvPr>
            <p:ph type="ftr" sz="quarter" idx="11"/>
          </p:nvPr>
        </p:nvSpPr>
        <p:spPr>
          <a:xfrm>
            <a:off x="7898829" y="6288003"/>
            <a:ext cx="4114800" cy="365125"/>
          </a:xfrm>
        </p:spPr>
        <p:txBody>
          <a:bodyPr/>
          <a:lstStyle/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Županijsko stručno vijeće ravnatelja OBŽ-a</a:t>
            </a:r>
          </a:p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Osijek, 27. kolovoza 2026.</a:t>
            </a:r>
          </a:p>
        </p:txBody>
      </p:sp>
      <p:sp>
        <p:nvSpPr>
          <p:cNvPr id="4" name="TekstniOkvir 3"/>
          <p:cNvSpPr txBox="1"/>
          <p:nvPr/>
        </p:nvSpPr>
        <p:spPr>
          <a:xfrm>
            <a:off x="1798680" y="272130"/>
            <a:ext cx="9883421" cy="461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lvl="7"/>
            <a:r>
              <a:rPr lang="hr-HR" sz="2400" dirty="0">
                <a:solidFill>
                  <a:prstClr val="white"/>
                </a:solidFill>
              </a:rPr>
              <a:t>Posjet Muzeju Slavonije i Muzeju školjaka u Osijeku </a:t>
            </a: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43" y="1005927"/>
            <a:ext cx="3079915" cy="4088587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9943" y="2099387"/>
            <a:ext cx="3057486" cy="4076648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314" y="1552768"/>
            <a:ext cx="4587559" cy="3420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4440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42" y="0"/>
            <a:ext cx="1511939" cy="1005927"/>
          </a:xfrm>
          <a:prstGeom prst="rect">
            <a:avLst/>
          </a:prstGeom>
        </p:spPr>
      </p:pic>
      <p:sp>
        <p:nvSpPr>
          <p:cNvPr id="9" name="Rezervirano mjesto podnožja 8"/>
          <p:cNvSpPr>
            <a:spLocks noGrp="1"/>
          </p:cNvSpPr>
          <p:nvPr>
            <p:ph type="ftr" sz="quarter" idx="11"/>
          </p:nvPr>
        </p:nvSpPr>
        <p:spPr>
          <a:xfrm>
            <a:off x="7898829" y="6288003"/>
            <a:ext cx="4114800" cy="365125"/>
          </a:xfrm>
        </p:spPr>
        <p:txBody>
          <a:bodyPr/>
          <a:lstStyle/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Županijsko stručno vijeće ravnatelja OBŽ-a</a:t>
            </a:r>
          </a:p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Osijek, 27. kolovoza 2026.</a:t>
            </a:r>
          </a:p>
        </p:txBody>
      </p:sp>
      <p:sp>
        <p:nvSpPr>
          <p:cNvPr id="6" name="TekstniOkvir 5"/>
          <p:cNvSpPr txBox="1"/>
          <p:nvPr/>
        </p:nvSpPr>
        <p:spPr>
          <a:xfrm>
            <a:off x="1798680" y="272130"/>
            <a:ext cx="9883421" cy="461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lvl="7"/>
            <a:r>
              <a:rPr lang="hr-HR" sz="2400" dirty="0">
                <a:solidFill>
                  <a:prstClr val="white"/>
                </a:solidFill>
              </a:rPr>
              <a:t>Kino Korner, Valpovo, kino predstava </a:t>
            </a:r>
            <a:r>
              <a:rPr lang="hr-HR" sz="2400" dirty="0" err="1">
                <a:solidFill>
                  <a:prstClr val="white"/>
                </a:solidFill>
              </a:rPr>
              <a:t>Goat</a:t>
            </a:r>
            <a:r>
              <a:rPr lang="hr-HR" sz="2400" dirty="0">
                <a:solidFill>
                  <a:prstClr val="white"/>
                </a:solidFill>
              </a:rPr>
              <a:t>: Okus pobjede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80" y="1118874"/>
            <a:ext cx="4011324" cy="2995926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8324" y="1005926"/>
            <a:ext cx="4141687" cy="3108873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867" y="3507436"/>
            <a:ext cx="4305688" cy="3229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9042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42" y="0"/>
            <a:ext cx="1511939" cy="1005927"/>
          </a:xfrm>
          <a:prstGeom prst="rect">
            <a:avLst/>
          </a:prstGeom>
        </p:spPr>
      </p:pic>
      <p:sp>
        <p:nvSpPr>
          <p:cNvPr id="9" name="Rezervirano mjesto podnožja 8"/>
          <p:cNvSpPr>
            <a:spLocks noGrp="1"/>
          </p:cNvSpPr>
          <p:nvPr>
            <p:ph type="ftr" sz="quarter" idx="11"/>
          </p:nvPr>
        </p:nvSpPr>
        <p:spPr>
          <a:xfrm>
            <a:off x="7898829" y="6288003"/>
            <a:ext cx="4114800" cy="365125"/>
          </a:xfrm>
        </p:spPr>
        <p:txBody>
          <a:bodyPr/>
          <a:lstStyle/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Županijsko stručno vijeće ravnatelja OBŽ-a</a:t>
            </a:r>
          </a:p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Osijek, 27. kolovoza 2026.</a:t>
            </a:r>
          </a:p>
        </p:txBody>
      </p:sp>
      <p:sp>
        <p:nvSpPr>
          <p:cNvPr id="4" name="TekstniOkvir 3"/>
          <p:cNvSpPr txBox="1"/>
          <p:nvPr/>
        </p:nvSpPr>
        <p:spPr>
          <a:xfrm>
            <a:off x="1798680" y="272130"/>
            <a:ext cx="9883421" cy="461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lvl="7"/>
            <a:r>
              <a:rPr lang="hr-HR" sz="2400" dirty="0">
                <a:solidFill>
                  <a:prstClr val="white"/>
                </a:solidFill>
              </a:rPr>
              <a:t>Posjet Muzeju Brodskog </a:t>
            </a:r>
            <a:r>
              <a:rPr lang="hr-HR" sz="2400" dirty="0" err="1">
                <a:solidFill>
                  <a:prstClr val="white"/>
                </a:solidFill>
              </a:rPr>
              <a:t>Posavlja</a:t>
            </a:r>
            <a:r>
              <a:rPr lang="hr-HR" sz="2400" dirty="0">
                <a:solidFill>
                  <a:prstClr val="white"/>
                </a:solidFill>
              </a:rPr>
              <a:t> i Muzeju tambure u Slavonskom Brodu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303" y="1005926"/>
            <a:ext cx="4172984" cy="3108873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750" y="1005925"/>
            <a:ext cx="4162551" cy="3108873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083" y="3742817"/>
            <a:ext cx="4837206" cy="272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002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42" y="0"/>
            <a:ext cx="1511939" cy="1005927"/>
          </a:xfrm>
          <a:prstGeom prst="rect">
            <a:avLst/>
          </a:prstGeom>
        </p:spPr>
      </p:pic>
      <p:sp>
        <p:nvSpPr>
          <p:cNvPr id="9" name="Rezervirano mjesto podnožja 8"/>
          <p:cNvSpPr>
            <a:spLocks noGrp="1"/>
          </p:cNvSpPr>
          <p:nvPr>
            <p:ph type="ftr" sz="quarter" idx="11"/>
          </p:nvPr>
        </p:nvSpPr>
        <p:spPr>
          <a:xfrm>
            <a:off x="7898829" y="6288003"/>
            <a:ext cx="4114800" cy="365125"/>
          </a:xfrm>
        </p:spPr>
        <p:txBody>
          <a:bodyPr/>
          <a:lstStyle/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Županijsko stručno vijeće ravnatelja OBŽ-a</a:t>
            </a:r>
          </a:p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Osijek, 27. kolovoza 2026.</a:t>
            </a:r>
          </a:p>
        </p:txBody>
      </p:sp>
      <p:sp>
        <p:nvSpPr>
          <p:cNvPr id="5" name="TekstniOkvir 4"/>
          <p:cNvSpPr txBox="1"/>
          <p:nvPr/>
        </p:nvSpPr>
        <p:spPr>
          <a:xfrm>
            <a:off x="1858500" y="391772"/>
            <a:ext cx="6986397" cy="461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lvl="7"/>
            <a:r>
              <a:rPr lang="hr-HR" sz="2400" dirty="0">
                <a:solidFill>
                  <a:prstClr val="white"/>
                </a:solidFill>
              </a:rPr>
              <a:t>Posjet Muzeju čokolade i Muzeju smijeha u Zagrebu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45" y="1088377"/>
            <a:ext cx="3007373" cy="4004102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882" y="1088376"/>
            <a:ext cx="5017462" cy="3791533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488" y="3557572"/>
            <a:ext cx="4159704" cy="311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7685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42" y="0"/>
            <a:ext cx="1511939" cy="1005927"/>
          </a:xfrm>
          <a:prstGeom prst="rect">
            <a:avLst/>
          </a:prstGeom>
        </p:spPr>
      </p:pic>
      <p:sp>
        <p:nvSpPr>
          <p:cNvPr id="9" name="Rezervirano mjesto podnožja 8"/>
          <p:cNvSpPr>
            <a:spLocks noGrp="1"/>
          </p:cNvSpPr>
          <p:nvPr>
            <p:ph type="ftr" sz="quarter" idx="11"/>
          </p:nvPr>
        </p:nvSpPr>
        <p:spPr>
          <a:xfrm>
            <a:off x="7898829" y="6288003"/>
            <a:ext cx="4114800" cy="365125"/>
          </a:xfrm>
        </p:spPr>
        <p:txBody>
          <a:bodyPr/>
          <a:lstStyle/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Županijsko stručno vijeće ravnatelja OBŽ-a</a:t>
            </a:r>
          </a:p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Osijek, 27. kolovoza 2026.</a:t>
            </a:r>
          </a:p>
        </p:txBody>
      </p:sp>
      <p:pic>
        <p:nvPicPr>
          <p:cNvPr id="4" name="Rezervirano mjesto sadržaja 8">
            <a:extLst>
              <a:ext uri="{FF2B5EF4-FFF2-40B4-BE49-F238E27FC236}">
                <a16:creationId xmlns:a16="http://schemas.microsoft.com/office/drawing/2014/main" id="{DD0982C6-249A-40C4-94C3-43165E705A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852" y="1375172"/>
            <a:ext cx="4163550" cy="316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9599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42" y="0"/>
            <a:ext cx="1511939" cy="1005927"/>
          </a:xfrm>
          <a:prstGeom prst="rect">
            <a:avLst/>
          </a:prstGeom>
        </p:spPr>
      </p:pic>
      <p:sp>
        <p:nvSpPr>
          <p:cNvPr id="9" name="Rezervirano mjesto podnožja 8"/>
          <p:cNvSpPr>
            <a:spLocks noGrp="1"/>
          </p:cNvSpPr>
          <p:nvPr>
            <p:ph type="ftr" sz="quarter" idx="11"/>
          </p:nvPr>
        </p:nvSpPr>
        <p:spPr>
          <a:xfrm>
            <a:off x="7898829" y="6288003"/>
            <a:ext cx="4114800" cy="365125"/>
          </a:xfrm>
        </p:spPr>
        <p:txBody>
          <a:bodyPr/>
          <a:lstStyle/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Županijsko stručno vijeće ravnatelja OBŽ-a</a:t>
            </a:r>
          </a:p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Osijek, 27. kolovoza 2026.</a:t>
            </a:r>
          </a:p>
        </p:txBody>
      </p:sp>
      <p:sp>
        <p:nvSpPr>
          <p:cNvPr id="4" name="TekstniOkvir 3"/>
          <p:cNvSpPr txBox="1"/>
          <p:nvPr/>
        </p:nvSpPr>
        <p:spPr>
          <a:xfrm>
            <a:off x="551850" y="1767798"/>
            <a:ext cx="10861965" cy="30469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/>
              <a:t>Upoznavanje prirodnih i kulturnih ljepota Hrvatske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/>
              <a:t>Pripremne radionice u školi </a:t>
            </a:r>
            <a:r>
              <a:rPr lang="hr-HR" sz="2400" dirty="0">
                <a:solidFill>
                  <a:prstClr val="white"/>
                </a:solidFill>
              </a:rPr>
              <a:t>vodili učitelji RN, učenici 3. i 4. razreda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>
                <a:solidFill>
                  <a:prstClr val="white"/>
                </a:solidFill>
              </a:rPr>
              <a:t>Smještaj u Staroj Sušici, 5 dana nakon nastavne godine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>
                <a:solidFill>
                  <a:prstClr val="white"/>
                </a:solidFill>
              </a:rPr>
              <a:t>Posjeti: NP Plitvička jezera, NP Risnjak, PP Učka, špilja Vrelo, Ogulin - Ivanina kuća bajke, Zagreb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>
                <a:solidFill>
                  <a:prstClr val="white"/>
                </a:solidFill>
              </a:rPr>
              <a:t>Trodnevni istraživački kamp, mala planinarska škola, izrada karti, foto-dnevnika i videozapisa, radionice o regijama Hrvatske i zaštićenim područjima, timske aktivnosti koje potiču samostalnost i suradnju</a:t>
            </a:r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37968351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42" y="0"/>
            <a:ext cx="1511939" cy="1005927"/>
          </a:xfrm>
          <a:prstGeom prst="rect">
            <a:avLst/>
          </a:prstGeom>
        </p:spPr>
      </p:pic>
      <p:sp>
        <p:nvSpPr>
          <p:cNvPr id="9" name="Rezervirano mjesto podnožja 8"/>
          <p:cNvSpPr>
            <a:spLocks noGrp="1"/>
          </p:cNvSpPr>
          <p:nvPr>
            <p:ph type="ftr" sz="quarter" idx="11"/>
          </p:nvPr>
        </p:nvSpPr>
        <p:spPr>
          <a:xfrm>
            <a:off x="7898829" y="6288003"/>
            <a:ext cx="4114800" cy="365125"/>
          </a:xfrm>
        </p:spPr>
        <p:txBody>
          <a:bodyPr/>
          <a:lstStyle/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Županijsko stručno vijeće ravnatelja OBŽ-a</a:t>
            </a:r>
          </a:p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Osijek, 27. kolovoza 2026.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927" y="71350"/>
            <a:ext cx="4074315" cy="2671850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8722" y="254162"/>
            <a:ext cx="3710075" cy="2489038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67" y="3062523"/>
            <a:ext cx="4663377" cy="3105012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8619" y="3062523"/>
            <a:ext cx="4692802" cy="3105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476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6021" y="2530402"/>
            <a:ext cx="6209607" cy="3249694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459" y="705441"/>
            <a:ext cx="8894086" cy="172173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5">
            <a:clrChange>
              <a:clrFrom>
                <a:srgbClr val="5F9ACC"/>
              </a:clrFrom>
              <a:clrTo>
                <a:srgbClr val="5F9AC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7459" y="104411"/>
            <a:ext cx="2840982" cy="451143"/>
          </a:xfrm>
          <a:prstGeom prst="rect">
            <a:avLst/>
          </a:prstGeom>
        </p:spPr>
      </p:pic>
      <p:sp>
        <p:nvSpPr>
          <p:cNvPr id="7" name="Pravokutnik 6"/>
          <p:cNvSpPr/>
          <p:nvPr/>
        </p:nvSpPr>
        <p:spPr>
          <a:xfrm>
            <a:off x="733241" y="1444999"/>
            <a:ext cx="10698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400" b="1" dirty="0">
                <a:solidFill>
                  <a:schemeClr val="accent5">
                    <a:lumMod val="75000"/>
                  </a:schemeClr>
                </a:solidFill>
              </a:rPr>
              <a:t>Program provedbe edukativnih, kulturnih i sportskih aktivnosti za predškolsku djecu te djecu od 1.-4. razreda osnovne škole u lokalnim zajednicama</a:t>
            </a:r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75751" y="87397"/>
            <a:ext cx="1511939" cy="1005927"/>
          </a:xfrm>
          <a:prstGeom prst="rect">
            <a:avLst/>
          </a:prstGeom>
        </p:spPr>
      </p:pic>
      <p:sp>
        <p:nvSpPr>
          <p:cNvPr id="9" name="Rezervirano mjesto podnožja 8"/>
          <p:cNvSpPr>
            <a:spLocks noGrp="1"/>
          </p:cNvSpPr>
          <p:nvPr>
            <p:ph type="ftr" sz="quarter" idx="11"/>
          </p:nvPr>
        </p:nvSpPr>
        <p:spPr>
          <a:xfrm>
            <a:off x="7898829" y="6288003"/>
            <a:ext cx="4114800" cy="365125"/>
          </a:xfrm>
        </p:spPr>
        <p:txBody>
          <a:bodyPr/>
          <a:lstStyle/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Županijsko stručno vijeće ravnatelja OBŽ-a</a:t>
            </a:r>
          </a:p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Osijek, 27. kolovoza 2026.</a:t>
            </a:r>
          </a:p>
        </p:txBody>
      </p:sp>
    </p:spTree>
    <p:extLst>
      <p:ext uri="{BB962C8B-B14F-4D97-AF65-F5344CB8AC3E}">
        <p14:creationId xmlns:p14="http://schemas.microsoft.com/office/powerpoint/2010/main" val="39086491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42" y="0"/>
            <a:ext cx="1511939" cy="1005927"/>
          </a:xfrm>
          <a:prstGeom prst="rect">
            <a:avLst/>
          </a:prstGeom>
        </p:spPr>
      </p:pic>
      <p:sp>
        <p:nvSpPr>
          <p:cNvPr id="9" name="Rezervirano mjesto podnožja 8"/>
          <p:cNvSpPr>
            <a:spLocks noGrp="1"/>
          </p:cNvSpPr>
          <p:nvPr>
            <p:ph type="ftr" sz="quarter" idx="11"/>
          </p:nvPr>
        </p:nvSpPr>
        <p:spPr>
          <a:xfrm>
            <a:off x="7898829" y="6288003"/>
            <a:ext cx="4114800" cy="365125"/>
          </a:xfrm>
        </p:spPr>
        <p:txBody>
          <a:bodyPr/>
          <a:lstStyle/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Županijsko stručno vijeće ravnatelja OBŽ-a</a:t>
            </a:r>
          </a:p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Osijek, 27. kolovoza 2026.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011" y="734980"/>
            <a:ext cx="3790950" cy="2495550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061" y="3627276"/>
            <a:ext cx="3771900" cy="2514600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487" y="1469183"/>
            <a:ext cx="5524521" cy="370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2450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42" y="0"/>
            <a:ext cx="1511939" cy="1005927"/>
          </a:xfrm>
          <a:prstGeom prst="rect">
            <a:avLst/>
          </a:prstGeom>
        </p:spPr>
      </p:pic>
      <p:sp>
        <p:nvSpPr>
          <p:cNvPr id="9" name="Rezervirano mjesto podnožja 8"/>
          <p:cNvSpPr>
            <a:spLocks noGrp="1"/>
          </p:cNvSpPr>
          <p:nvPr>
            <p:ph type="ftr" sz="quarter" idx="11"/>
          </p:nvPr>
        </p:nvSpPr>
        <p:spPr>
          <a:xfrm>
            <a:off x="7898829" y="6288003"/>
            <a:ext cx="4114800" cy="365125"/>
          </a:xfrm>
        </p:spPr>
        <p:txBody>
          <a:bodyPr/>
          <a:lstStyle/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Županijsko stručno vijeće ravnatelja OBŽ-a</a:t>
            </a:r>
          </a:p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Osijek, 27. kolovoza 2026.</a:t>
            </a:r>
          </a:p>
        </p:txBody>
      </p:sp>
      <p:pic>
        <p:nvPicPr>
          <p:cNvPr id="4" name="Rezervirano mjesto sadržaja 6">
            <a:extLst>
              <a:ext uri="{FF2B5EF4-FFF2-40B4-BE49-F238E27FC236}">
                <a16:creationId xmlns:a16="http://schemas.microsoft.com/office/drawing/2014/main" id="{03932562-CC8D-44C3-8176-BB7814B815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179" y="1117692"/>
            <a:ext cx="5126776" cy="399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8803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42" y="0"/>
            <a:ext cx="1511939" cy="1005927"/>
          </a:xfrm>
          <a:prstGeom prst="rect">
            <a:avLst/>
          </a:prstGeom>
        </p:spPr>
      </p:pic>
      <p:sp>
        <p:nvSpPr>
          <p:cNvPr id="9" name="Rezervirano mjesto podnožja 8"/>
          <p:cNvSpPr>
            <a:spLocks noGrp="1"/>
          </p:cNvSpPr>
          <p:nvPr>
            <p:ph type="ftr" sz="quarter" idx="11"/>
          </p:nvPr>
        </p:nvSpPr>
        <p:spPr>
          <a:xfrm>
            <a:off x="7898829" y="6288003"/>
            <a:ext cx="4114800" cy="365125"/>
          </a:xfrm>
        </p:spPr>
        <p:txBody>
          <a:bodyPr/>
          <a:lstStyle/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Županijsko stručno vijeće ravnatelja OBŽ-a</a:t>
            </a:r>
          </a:p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Osijek, 27. kolovoza 2026.</a:t>
            </a:r>
          </a:p>
        </p:txBody>
      </p:sp>
      <p:sp>
        <p:nvSpPr>
          <p:cNvPr id="4" name="TekstniOkvir 3"/>
          <p:cNvSpPr txBox="1"/>
          <p:nvPr/>
        </p:nvSpPr>
        <p:spPr>
          <a:xfrm>
            <a:off x="637308" y="1366146"/>
            <a:ext cx="10861965" cy="3416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/>
              <a:t>Program koji promiče tjelesnu aktivnost i zdrav način života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/>
              <a:t>Tijekom proljetnog odmora učenika, 5 dana, uključeni učenici 1. i 2. razreda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/>
              <a:t>GDCK Orahovica, Merkur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/>
              <a:t>Radionice o pravilnoj prehrani i važnosti tjelesne aktivnosti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/>
              <a:t>Obuka neplivača i boravak na bazenu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 err="1"/>
              <a:t>Biciklijada</a:t>
            </a:r>
            <a:r>
              <a:rPr lang="hr-HR" sz="2400" dirty="0"/>
              <a:t> s roditeljima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/>
              <a:t>Cilj: razviti zdrave navike, smanjiti strah od vode, ojačati samopouzdanje i </a:t>
            </a:r>
            <a:r>
              <a:rPr lang="hr-HR" sz="2400" dirty="0" err="1"/>
              <a:t>potaknuiti</a:t>
            </a:r>
            <a:r>
              <a:rPr lang="hr-HR" sz="2400" dirty="0"/>
              <a:t> aktivno provođenje slobodnog vremena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23725469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42" y="0"/>
            <a:ext cx="1511939" cy="1005927"/>
          </a:xfrm>
          <a:prstGeom prst="rect">
            <a:avLst/>
          </a:prstGeom>
        </p:spPr>
      </p:pic>
      <p:sp>
        <p:nvSpPr>
          <p:cNvPr id="9" name="Rezervirano mjesto podnožja 8"/>
          <p:cNvSpPr>
            <a:spLocks noGrp="1"/>
          </p:cNvSpPr>
          <p:nvPr>
            <p:ph type="ftr" sz="quarter" idx="11"/>
          </p:nvPr>
        </p:nvSpPr>
        <p:spPr>
          <a:xfrm>
            <a:off x="7898829" y="6288003"/>
            <a:ext cx="4114800" cy="365125"/>
          </a:xfrm>
        </p:spPr>
        <p:txBody>
          <a:bodyPr/>
          <a:lstStyle/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Županijsko stručno vijeće ravnatelja OBŽ-a</a:t>
            </a:r>
          </a:p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Osijek, 27. kolovoza 2026.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40" y="1109273"/>
            <a:ext cx="5043665" cy="3798629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116" y="1109273"/>
            <a:ext cx="5077628" cy="3798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7013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42" y="0"/>
            <a:ext cx="1511939" cy="1005927"/>
          </a:xfrm>
          <a:prstGeom prst="rect">
            <a:avLst/>
          </a:prstGeom>
        </p:spPr>
      </p:pic>
      <p:sp>
        <p:nvSpPr>
          <p:cNvPr id="9" name="Rezervirano mjesto podnožja 8"/>
          <p:cNvSpPr>
            <a:spLocks noGrp="1"/>
          </p:cNvSpPr>
          <p:nvPr>
            <p:ph type="ftr" sz="quarter" idx="11"/>
          </p:nvPr>
        </p:nvSpPr>
        <p:spPr>
          <a:xfrm>
            <a:off x="7898829" y="6288003"/>
            <a:ext cx="4114800" cy="365125"/>
          </a:xfrm>
        </p:spPr>
        <p:txBody>
          <a:bodyPr/>
          <a:lstStyle/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Županijsko stručno vijeće ravnatelja OBŽ-a</a:t>
            </a:r>
          </a:p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Osijek, 27. kolovoza 2026.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051" y="878631"/>
            <a:ext cx="4121050" cy="2331099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116" y="1314741"/>
            <a:ext cx="5382014" cy="4016227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051" y="3468603"/>
            <a:ext cx="4157969" cy="310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4088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6396" y="1666323"/>
            <a:ext cx="5461175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1200">
                <a:solidFill>
                  <a:srgbClr val="646E74"/>
                </a:solidFill>
                <a:latin typeface="Aptos"/>
              </a:defRPr>
            </a:pPr>
            <a:r>
              <a:rPr lang="hr-HR" sz="2000" dirty="0">
                <a:solidFill>
                  <a:srgbClr val="646E74"/>
                </a:solidFill>
                <a:latin typeface="+mj-lt"/>
              </a:rPr>
              <a:t>U</a:t>
            </a:r>
            <a:r>
              <a:rPr sz="2000" dirty="0" err="1">
                <a:solidFill>
                  <a:srgbClr val="646E74"/>
                </a:solidFill>
                <a:latin typeface="+mj-lt"/>
              </a:rPr>
              <a:t>pitnik</a:t>
            </a:r>
            <a:r>
              <a:rPr lang="hr-HR" sz="2000" dirty="0">
                <a:solidFill>
                  <a:srgbClr val="646E74"/>
                </a:solidFill>
                <a:latin typeface="+mj-lt"/>
              </a:rPr>
              <a:t> za roditelje + Upitnik za voditelje aktivnosti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34727" y="2918816"/>
            <a:ext cx="2468880" cy="1143000"/>
          </a:xfrm>
          <a:prstGeom prst="roundRect">
            <a:avLst/>
          </a:prstGeom>
          <a:solidFill>
            <a:srgbClr val="F4F7F8"/>
          </a:solidFill>
          <a:ln>
            <a:solidFill>
              <a:srgbClr val="E0E8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26479" y="2915995"/>
            <a:ext cx="55015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2800" b="1">
                <a:solidFill>
                  <a:srgbClr val="2B7A78"/>
                </a:solidFill>
              </a:defRPr>
            </a:pPr>
            <a:r>
              <a:rPr sz="2800" b="1" dirty="0">
                <a:solidFill>
                  <a:srgbClr val="2B7A78"/>
                </a:solidFill>
              </a:rPr>
              <a:t>55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9654" y="3366903"/>
            <a:ext cx="22539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 sz="1100">
                <a:solidFill>
                  <a:srgbClr val="30373D"/>
                </a:solidFill>
              </a:defRPr>
            </a:pPr>
            <a:r>
              <a:rPr lang="hr-HR" sz="1600" dirty="0">
                <a:solidFill>
                  <a:srgbClr val="30373D"/>
                </a:solidFill>
                <a:latin typeface="+mj-lt"/>
              </a:rPr>
              <a:t>Roditelja je popunilo </a:t>
            </a:r>
          </a:p>
          <a:p>
            <a:pPr defTabSz="457200">
              <a:defRPr sz="1100">
                <a:solidFill>
                  <a:srgbClr val="30373D"/>
                </a:solidFill>
              </a:defRPr>
            </a:pPr>
            <a:r>
              <a:rPr lang="hr-HR" sz="1600" dirty="0">
                <a:solidFill>
                  <a:srgbClr val="30373D"/>
                </a:solidFill>
                <a:latin typeface="+mj-lt"/>
              </a:rPr>
              <a:t>evaluacijski list</a:t>
            </a:r>
            <a:endParaRPr sz="1600" dirty="0">
              <a:solidFill>
                <a:srgbClr val="30373D"/>
              </a:solidFill>
              <a:latin typeface="+mj-lt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416387" y="2904137"/>
            <a:ext cx="2468880" cy="1143000"/>
          </a:xfrm>
          <a:prstGeom prst="roundRect">
            <a:avLst/>
          </a:prstGeom>
          <a:solidFill>
            <a:srgbClr val="F4F7F8"/>
          </a:solidFill>
          <a:ln>
            <a:solidFill>
              <a:srgbClr val="E0E8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51300" y="2967096"/>
            <a:ext cx="367408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2800" b="1">
                <a:solidFill>
                  <a:srgbClr val="2B7A78"/>
                </a:solidFill>
              </a:defRPr>
            </a:pPr>
            <a:r>
              <a:rPr sz="2800" b="1" dirty="0">
                <a:solidFill>
                  <a:srgbClr val="2B7A78"/>
                </a:solidFill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85856" y="3544934"/>
            <a:ext cx="1865704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1100">
                <a:solidFill>
                  <a:srgbClr val="30373D"/>
                </a:solidFill>
              </a:defRPr>
            </a:pPr>
            <a:r>
              <a:rPr sz="1600" dirty="0" err="1">
                <a:solidFill>
                  <a:srgbClr val="30373D"/>
                </a:solidFill>
              </a:rPr>
              <a:t>razreda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obuhvaćena</a:t>
            </a:r>
            <a:endParaRPr sz="1600" dirty="0">
              <a:solidFill>
                <a:srgbClr val="30373D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090584" y="2895633"/>
            <a:ext cx="2468880" cy="1143000"/>
          </a:xfrm>
          <a:prstGeom prst="roundRect">
            <a:avLst/>
          </a:prstGeom>
          <a:solidFill>
            <a:srgbClr val="F4F7F8"/>
          </a:solidFill>
          <a:ln>
            <a:solidFill>
              <a:srgbClr val="E0E8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57616" y="2909862"/>
            <a:ext cx="367408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2800" b="1">
                <a:solidFill>
                  <a:srgbClr val="2B7A78"/>
                </a:solidFill>
              </a:defRPr>
            </a:pPr>
            <a:r>
              <a:rPr sz="2800" b="1" dirty="0">
                <a:solidFill>
                  <a:srgbClr val="2B7A78"/>
                </a:solidFill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37616" y="3492794"/>
            <a:ext cx="1946495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1100">
                <a:solidFill>
                  <a:srgbClr val="30373D"/>
                </a:solidFill>
              </a:defRPr>
            </a:pPr>
            <a:r>
              <a:rPr sz="1600" dirty="0" err="1">
                <a:solidFill>
                  <a:srgbClr val="30373D"/>
                </a:solidFill>
              </a:rPr>
              <a:t>programska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područja</a:t>
            </a:r>
            <a:endParaRPr sz="1600" dirty="0">
              <a:solidFill>
                <a:srgbClr val="30373D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8805672" y="2961567"/>
            <a:ext cx="2468880" cy="1143000"/>
          </a:xfrm>
          <a:prstGeom prst="roundRect">
            <a:avLst/>
          </a:prstGeom>
          <a:solidFill>
            <a:srgbClr val="F4F7F8"/>
          </a:solidFill>
          <a:ln>
            <a:solidFill>
              <a:srgbClr val="E0E8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634614" y="2967096"/>
            <a:ext cx="55015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2800" b="1">
                <a:solidFill>
                  <a:srgbClr val="2B7A78"/>
                </a:solidFill>
              </a:defRPr>
            </a:pPr>
            <a:r>
              <a:rPr sz="2800" b="1" dirty="0">
                <a:solidFill>
                  <a:srgbClr val="2B7A78"/>
                </a:solidFill>
              </a:rPr>
              <a:t>20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18710" y="3586592"/>
            <a:ext cx="2042803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1100">
                <a:solidFill>
                  <a:srgbClr val="30373D"/>
                </a:solidFill>
              </a:defRPr>
            </a:pPr>
            <a:r>
              <a:rPr sz="1600" dirty="0" err="1">
                <a:solidFill>
                  <a:srgbClr val="30373D"/>
                </a:solidFill>
              </a:rPr>
              <a:t>sadržajnih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komentara</a:t>
            </a:r>
            <a:r>
              <a:rPr sz="1100" dirty="0">
                <a:solidFill>
                  <a:srgbClr val="30373D"/>
                </a:solidFill>
              </a:rPr>
              <a:t>*</a:t>
            </a:r>
          </a:p>
        </p:txBody>
      </p:sp>
      <p:sp>
        <p:nvSpPr>
          <p:cNvPr id="22" name="TekstniOkvir 21"/>
          <p:cNvSpPr txBox="1"/>
          <p:nvPr/>
        </p:nvSpPr>
        <p:spPr>
          <a:xfrm>
            <a:off x="3181415" y="366955"/>
            <a:ext cx="4703813" cy="461665"/>
          </a:xfrm>
          <a:prstGeom prst="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EVALUACIJA PROJEKTA</a:t>
            </a: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>
          <a:xfrm>
            <a:off x="9018710" y="6322167"/>
            <a:ext cx="2895600" cy="365125"/>
          </a:xfrm>
        </p:spPr>
        <p:txBody>
          <a:bodyPr/>
          <a:lstStyle/>
          <a:p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Županijsko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stručno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vijeće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ravnatelja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OBŽ-a Osijek, 27. </a:t>
            </a:r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kolovoza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2026.</a:t>
            </a:r>
          </a:p>
        </p:txBody>
      </p:sp>
      <p:pic>
        <p:nvPicPr>
          <p:cNvPr id="17" name="Slika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42" y="0"/>
            <a:ext cx="1511939" cy="100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5595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96625" y="272130"/>
            <a:ext cx="5280613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2800" b="1">
                <a:solidFill>
                  <a:srgbClr val="1E3A52"/>
                </a:solidFill>
                <a:latin typeface="Aptos Display"/>
              </a:defRPr>
            </a:pPr>
            <a:r>
              <a:rPr sz="2400" b="1" dirty="0" err="1">
                <a:solidFill>
                  <a:srgbClr val="1E3A52"/>
                </a:solidFill>
                <a:latin typeface="Aptos Display"/>
              </a:rPr>
              <a:t>Ukupna</a:t>
            </a:r>
            <a:r>
              <a:rPr sz="2400" b="1" dirty="0">
                <a:solidFill>
                  <a:srgbClr val="1E3A52"/>
                </a:solidFill>
                <a:latin typeface="Aptos Display"/>
              </a:rPr>
              <a:t> </a:t>
            </a:r>
            <a:r>
              <a:rPr sz="2400" b="1" dirty="0" err="1">
                <a:solidFill>
                  <a:srgbClr val="1E3A52"/>
                </a:solidFill>
                <a:latin typeface="Aptos Display"/>
              </a:rPr>
              <a:t>procjena</a:t>
            </a:r>
            <a:r>
              <a:rPr sz="2400" b="1" dirty="0">
                <a:solidFill>
                  <a:srgbClr val="1E3A52"/>
                </a:solidFill>
                <a:latin typeface="Aptos Display"/>
              </a:rPr>
              <a:t> </a:t>
            </a:r>
            <a:r>
              <a:rPr sz="2400" b="1" dirty="0" err="1">
                <a:solidFill>
                  <a:srgbClr val="1E3A52"/>
                </a:solidFill>
                <a:latin typeface="Aptos Display"/>
              </a:rPr>
              <a:t>kvalitete</a:t>
            </a:r>
            <a:r>
              <a:rPr sz="2400" b="1" dirty="0">
                <a:solidFill>
                  <a:srgbClr val="1E3A52"/>
                </a:solidFill>
                <a:latin typeface="Aptos Display"/>
              </a:rPr>
              <a:t> </a:t>
            </a:r>
            <a:r>
              <a:rPr sz="2400" b="1" dirty="0" err="1">
                <a:solidFill>
                  <a:srgbClr val="1E3A52"/>
                </a:solidFill>
                <a:latin typeface="Aptos Display"/>
              </a:rPr>
              <a:t>projekta</a:t>
            </a:r>
            <a:endParaRPr sz="2400" b="1" dirty="0">
              <a:solidFill>
                <a:srgbClr val="1E3A52"/>
              </a:solidFill>
              <a:latin typeface="Aptos Display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27330" y="975911"/>
            <a:ext cx="7077258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1200">
                <a:solidFill>
                  <a:srgbClr val="646E74"/>
                </a:solidFill>
                <a:latin typeface="Aptos"/>
              </a:defRPr>
            </a:pPr>
            <a:r>
              <a:rPr sz="1600" dirty="0" err="1">
                <a:solidFill>
                  <a:srgbClr val="646E74"/>
                </a:solidFill>
                <a:latin typeface="+mj-lt"/>
              </a:rPr>
              <a:t>Sve</a:t>
            </a:r>
            <a:r>
              <a:rPr sz="1600" dirty="0">
                <a:solidFill>
                  <a:srgbClr val="646E74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646E74"/>
                </a:solidFill>
                <a:latin typeface="+mj-lt"/>
              </a:rPr>
              <a:t>četiri</a:t>
            </a:r>
            <a:r>
              <a:rPr sz="1600" dirty="0">
                <a:solidFill>
                  <a:srgbClr val="646E74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646E74"/>
                </a:solidFill>
                <a:latin typeface="+mj-lt"/>
              </a:rPr>
              <a:t>dimenzije</a:t>
            </a:r>
            <a:r>
              <a:rPr sz="1600" dirty="0">
                <a:solidFill>
                  <a:srgbClr val="646E74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646E74"/>
                </a:solidFill>
                <a:latin typeface="+mj-lt"/>
              </a:rPr>
              <a:t>ocijenjene</a:t>
            </a:r>
            <a:r>
              <a:rPr sz="1600" dirty="0">
                <a:solidFill>
                  <a:srgbClr val="646E74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646E74"/>
                </a:solidFill>
                <a:latin typeface="+mj-lt"/>
              </a:rPr>
              <a:t>su</a:t>
            </a:r>
            <a:r>
              <a:rPr sz="1600" dirty="0">
                <a:solidFill>
                  <a:srgbClr val="646E74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646E74"/>
                </a:solidFill>
                <a:latin typeface="+mj-lt"/>
              </a:rPr>
              <a:t>vrlo</a:t>
            </a:r>
            <a:r>
              <a:rPr sz="1600" dirty="0">
                <a:solidFill>
                  <a:srgbClr val="646E74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646E74"/>
                </a:solidFill>
                <a:latin typeface="+mj-lt"/>
              </a:rPr>
              <a:t>visoko</a:t>
            </a:r>
            <a:r>
              <a:rPr sz="1600" dirty="0">
                <a:solidFill>
                  <a:srgbClr val="646E74"/>
                </a:solidFill>
                <a:latin typeface="+mj-lt"/>
              </a:rPr>
              <a:t>; </a:t>
            </a:r>
            <a:r>
              <a:rPr sz="1600" dirty="0" err="1">
                <a:solidFill>
                  <a:srgbClr val="646E74"/>
                </a:solidFill>
                <a:latin typeface="+mj-lt"/>
              </a:rPr>
              <a:t>komunikacija</a:t>
            </a:r>
            <a:r>
              <a:rPr sz="1600" dirty="0">
                <a:solidFill>
                  <a:srgbClr val="646E74"/>
                </a:solidFill>
                <a:latin typeface="+mj-lt"/>
              </a:rPr>
              <a:t> je </a:t>
            </a:r>
            <a:r>
              <a:rPr sz="1600" dirty="0" err="1">
                <a:solidFill>
                  <a:srgbClr val="646E74"/>
                </a:solidFill>
                <a:latin typeface="+mj-lt"/>
              </a:rPr>
              <a:t>najsnažnije</a:t>
            </a:r>
            <a:r>
              <a:rPr sz="1600" dirty="0">
                <a:solidFill>
                  <a:srgbClr val="646E74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646E74"/>
                </a:solidFill>
                <a:latin typeface="+mj-lt"/>
              </a:rPr>
              <a:t>područje</a:t>
            </a:r>
            <a:r>
              <a:rPr sz="1600" dirty="0">
                <a:solidFill>
                  <a:srgbClr val="646E74"/>
                </a:solidFill>
                <a:latin typeface="+mj-lt"/>
              </a:rPr>
              <a:t>.</a:t>
            </a:r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5402333"/>
              </p:ext>
            </p:extLst>
          </p:nvPr>
        </p:nvGraphicFramePr>
        <p:xfrm>
          <a:off x="731520" y="1417320"/>
          <a:ext cx="7406640" cy="4434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682745" y="4831567"/>
            <a:ext cx="91082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2800" b="1">
                <a:solidFill>
                  <a:srgbClr val="2B7A78"/>
                </a:solidFill>
              </a:defRPr>
            </a:pPr>
            <a:r>
              <a:rPr sz="2800" b="1" dirty="0">
                <a:solidFill>
                  <a:srgbClr val="2B7A78"/>
                </a:solidFill>
              </a:rPr>
              <a:t>4.82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82746" y="3803223"/>
            <a:ext cx="91082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2800" b="1">
                <a:solidFill>
                  <a:srgbClr val="2B7A78"/>
                </a:solidFill>
              </a:defRPr>
            </a:pPr>
            <a:r>
              <a:rPr sz="2800" b="1" dirty="0">
                <a:solidFill>
                  <a:srgbClr val="2B7A78"/>
                </a:solidFill>
              </a:rPr>
              <a:t>4.73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85701" y="2821509"/>
            <a:ext cx="91082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2800" b="1">
                <a:solidFill>
                  <a:srgbClr val="2B7A78"/>
                </a:solidFill>
              </a:defRPr>
            </a:pPr>
            <a:r>
              <a:rPr sz="2800" b="1" dirty="0">
                <a:solidFill>
                  <a:srgbClr val="2B7A78"/>
                </a:solidFill>
              </a:rPr>
              <a:t>4.91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85701" y="1796174"/>
            <a:ext cx="91082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2800" b="1">
                <a:solidFill>
                  <a:srgbClr val="2B7A78"/>
                </a:solidFill>
              </a:defRPr>
            </a:pPr>
            <a:r>
              <a:rPr sz="2800" b="1" dirty="0">
                <a:solidFill>
                  <a:srgbClr val="2B7A78"/>
                </a:solidFill>
              </a:rPr>
              <a:t>4.84 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>
          <a:xfrm>
            <a:off x="9020798" y="6270892"/>
            <a:ext cx="2895600" cy="365125"/>
          </a:xfrm>
        </p:spPr>
        <p:txBody>
          <a:bodyPr/>
          <a:lstStyle/>
          <a:p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Županijsko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stručno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vijeće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ravnatelja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OBŽ-a Osijek, 27. </a:t>
            </a:r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kolovoza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2026.</a:t>
            </a:r>
          </a:p>
        </p:txBody>
      </p:sp>
      <p:pic>
        <p:nvPicPr>
          <p:cNvPr id="11" name="Slika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42" y="0"/>
            <a:ext cx="1511939" cy="100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1064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16274" y="448489"/>
            <a:ext cx="735970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457200">
              <a:defRPr sz="2800" b="1">
                <a:solidFill>
                  <a:srgbClr val="1E3A52"/>
                </a:solidFill>
                <a:latin typeface="Aptos Display"/>
              </a:defRPr>
            </a:pPr>
            <a:r>
              <a:rPr sz="2800" b="1" dirty="0" err="1">
                <a:solidFill>
                  <a:srgbClr val="1E3A52"/>
                </a:solidFill>
              </a:rPr>
              <a:t>Kako</a:t>
            </a:r>
            <a:r>
              <a:rPr sz="2800" b="1" dirty="0">
                <a:solidFill>
                  <a:srgbClr val="1E3A52"/>
                </a:solidFill>
              </a:rPr>
              <a:t> </a:t>
            </a:r>
            <a:r>
              <a:rPr sz="2800" b="1" dirty="0" err="1">
                <a:solidFill>
                  <a:srgbClr val="1E3A52"/>
                </a:solidFill>
              </a:rPr>
              <a:t>su</a:t>
            </a:r>
            <a:r>
              <a:rPr sz="2800" b="1" dirty="0">
                <a:solidFill>
                  <a:srgbClr val="1E3A52"/>
                </a:solidFill>
              </a:rPr>
              <a:t> </a:t>
            </a:r>
            <a:r>
              <a:rPr sz="2800" b="1" dirty="0" err="1">
                <a:solidFill>
                  <a:srgbClr val="1E3A52"/>
                </a:solidFill>
              </a:rPr>
              <a:t>djeca</a:t>
            </a:r>
            <a:r>
              <a:rPr sz="2800" b="1" dirty="0">
                <a:solidFill>
                  <a:srgbClr val="1E3A52"/>
                </a:solidFill>
              </a:rPr>
              <a:t> </a:t>
            </a:r>
            <a:r>
              <a:rPr sz="2800" b="1" dirty="0" err="1">
                <a:solidFill>
                  <a:srgbClr val="1E3A52"/>
                </a:solidFill>
              </a:rPr>
              <a:t>reagirala</a:t>
            </a:r>
            <a:r>
              <a:rPr sz="2800" b="1" dirty="0">
                <a:solidFill>
                  <a:srgbClr val="1E3A52"/>
                </a:solidFill>
              </a:rPr>
              <a:t> </a:t>
            </a:r>
            <a:r>
              <a:rPr sz="2800" b="1" dirty="0" err="1">
                <a:solidFill>
                  <a:srgbClr val="1E3A52"/>
                </a:solidFill>
              </a:rPr>
              <a:t>nakon</a:t>
            </a:r>
            <a:r>
              <a:rPr sz="2800" b="1" dirty="0">
                <a:solidFill>
                  <a:srgbClr val="1E3A52"/>
                </a:solidFill>
              </a:rPr>
              <a:t> </a:t>
            </a:r>
            <a:r>
              <a:rPr sz="2800" b="1" dirty="0" err="1">
                <a:solidFill>
                  <a:srgbClr val="1E3A52"/>
                </a:solidFill>
              </a:rPr>
              <a:t>aktivnosti</a:t>
            </a:r>
            <a:r>
              <a:rPr sz="2800" b="1" dirty="0">
                <a:solidFill>
                  <a:srgbClr val="1E3A52"/>
                </a:solidFill>
              </a:rPr>
              <a:t>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1554480"/>
            <a:ext cx="4937760" cy="1417320"/>
          </a:xfrm>
          <a:prstGeom prst="roundRect">
            <a:avLst/>
          </a:prstGeom>
          <a:solidFill>
            <a:srgbClr val="F4F7F8"/>
          </a:solidFill>
          <a:ln>
            <a:solidFill>
              <a:srgbClr val="E0E8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87552" y="1700784"/>
            <a:ext cx="4608576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2800" b="1">
                <a:solidFill>
                  <a:srgbClr val="2B7A78"/>
                </a:solidFill>
              </a:defRPr>
            </a:pPr>
            <a:r>
              <a:rPr sz="2800" b="1">
                <a:solidFill>
                  <a:srgbClr val="2B7A78"/>
                </a:solidFill>
              </a:rPr>
              <a:t>49 / 55  •  89%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87552" y="2304288"/>
            <a:ext cx="3741602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1100">
                <a:solidFill>
                  <a:srgbClr val="30373D"/>
                </a:solidFill>
              </a:defRPr>
            </a:pPr>
            <a:r>
              <a:rPr sz="1600" dirty="0" err="1">
                <a:solidFill>
                  <a:srgbClr val="30373D"/>
                </a:solidFill>
              </a:rPr>
              <a:t>Bilo</a:t>
            </a:r>
            <a:r>
              <a:rPr sz="1600" dirty="0">
                <a:solidFill>
                  <a:srgbClr val="30373D"/>
                </a:solidFill>
              </a:rPr>
              <a:t> je </a:t>
            </a:r>
            <a:r>
              <a:rPr sz="1600" dirty="0" err="1">
                <a:solidFill>
                  <a:srgbClr val="30373D"/>
                </a:solidFill>
              </a:rPr>
              <a:t>uzbuđeno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i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prepričavalo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što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su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radili</a:t>
            </a:r>
            <a:endParaRPr sz="1600" dirty="0">
              <a:solidFill>
                <a:srgbClr val="30373D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22960" y="3246120"/>
            <a:ext cx="4937760" cy="1417320"/>
          </a:xfrm>
          <a:prstGeom prst="roundRect">
            <a:avLst/>
          </a:prstGeom>
          <a:solidFill>
            <a:srgbClr val="F4F7F8"/>
          </a:solidFill>
          <a:ln>
            <a:solidFill>
              <a:srgbClr val="E0E8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87552" y="3392424"/>
            <a:ext cx="4608576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2800" b="1">
                <a:solidFill>
                  <a:srgbClr val="1E3A52"/>
                </a:solidFill>
              </a:defRPr>
            </a:pPr>
            <a:r>
              <a:rPr sz="2800" b="1">
                <a:solidFill>
                  <a:srgbClr val="1E3A52"/>
                </a:solidFill>
              </a:rPr>
              <a:t>6 / 55  •  11%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87552" y="3995928"/>
            <a:ext cx="2900346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1100">
                <a:solidFill>
                  <a:srgbClr val="30373D"/>
                </a:solidFill>
              </a:defRPr>
            </a:pPr>
            <a:r>
              <a:rPr sz="1600" dirty="0" err="1">
                <a:solidFill>
                  <a:srgbClr val="30373D"/>
                </a:solidFill>
              </a:rPr>
              <a:t>Bilo</a:t>
            </a:r>
            <a:r>
              <a:rPr sz="1600" dirty="0">
                <a:solidFill>
                  <a:srgbClr val="30373D"/>
                </a:solidFill>
              </a:rPr>
              <a:t> je </a:t>
            </a:r>
            <a:r>
              <a:rPr sz="1600" dirty="0" err="1">
                <a:solidFill>
                  <a:srgbClr val="30373D"/>
                </a:solidFill>
              </a:rPr>
              <a:t>zadovoljno</a:t>
            </a:r>
            <a:r>
              <a:rPr sz="1600" dirty="0">
                <a:solidFill>
                  <a:srgbClr val="30373D"/>
                </a:solidFill>
              </a:rPr>
              <a:t>, </a:t>
            </a:r>
            <a:r>
              <a:rPr sz="1600" dirty="0" err="1">
                <a:solidFill>
                  <a:srgbClr val="30373D"/>
                </a:solidFill>
              </a:rPr>
              <a:t>ali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odmjereno</a:t>
            </a:r>
            <a:endParaRPr sz="1600" dirty="0">
              <a:solidFill>
                <a:srgbClr val="30373D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400800" y="1554480"/>
            <a:ext cx="4206240" cy="1417320"/>
          </a:xfrm>
          <a:prstGeom prst="roundRect">
            <a:avLst/>
          </a:prstGeom>
          <a:solidFill>
            <a:srgbClr val="F4F7F8"/>
          </a:solidFill>
          <a:ln>
            <a:solidFill>
              <a:srgbClr val="E0E8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65392" y="1700784"/>
            <a:ext cx="3877055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2800" b="1">
                <a:solidFill>
                  <a:srgbClr val="D5A13D"/>
                </a:solidFill>
              </a:defRPr>
            </a:pPr>
            <a:r>
              <a:rPr sz="2800" b="1">
                <a:solidFill>
                  <a:srgbClr val="D5A13D"/>
                </a:solidFill>
              </a:rPr>
              <a:t>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65392" y="2304288"/>
            <a:ext cx="3819764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1100">
                <a:solidFill>
                  <a:srgbClr val="30373D"/>
                </a:solidFill>
              </a:defRPr>
            </a:pPr>
            <a:r>
              <a:rPr sz="1600" dirty="0" err="1">
                <a:solidFill>
                  <a:srgbClr val="30373D"/>
                </a:solidFill>
              </a:rPr>
              <a:t>Nije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pokazivalo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interes</a:t>
            </a:r>
            <a:r>
              <a:rPr sz="1600" dirty="0">
                <a:solidFill>
                  <a:srgbClr val="30373D"/>
                </a:solidFill>
              </a:rPr>
              <a:t> / </a:t>
            </a:r>
            <a:r>
              <a:rPr sz="1600" dirty="0" err="1">
                <a:solidFill>
                  <a:srgbClr val="30373D"/>
                </a:solidFill>
              </a:rPr>
              <a:t>bilo</a:t>
            </a:r>
            <a:r>
              <a:rPr sz="1600" dirty="0">
                <a:solidFill>
                  <a:srgbClr val="30373D"/>
                </a:solidFill>
              </a:rPr>
              <a:t> mu je </a:t>
            </a:r>
            <a:r>
              <a:rPr sz="1600" dirty="0" err="1">
                <a:solidFill>
                  <a:srgbClr val="30373D"/>
                </a:solidFill>
              </a:rPr>
              <a:t>dosadno</a:t>
            </a:r>
            <a:endParaRPr sz="1600" dirty="0">
              <a:solidFill>
                <a:srgbClr val="30373D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97308" y="5113739"/>
            <a:ext cx="104229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 sz="1500">
                <a:solidFill>
                  <a:srgbClr val="30373D"/>
                </a:solidFill>
              </a:defRPr>
            </a:pPr>
            <a:r>
              <a:rPr sz="2000" dirty="0" err="1">
                <a:solidFill>
                  <a:srgbClr val="30373D"/>
                </a:solidFill>
              </a:rPr>
              <a:t>Reakcija</a:t>
            </a:r>
            <a:r>
              <a:rPr sz="2000" dirty="0">
                <a:solidFill>
                  <a:srgbClr val="30373D"/>
                </a:solidFill>
              </a:rPr>
              <a:t> </a:t>
            </a:r>
            <a:r>
              <a:rPr sz="2000" dirty="0" err="1">
                <a:solidFill>
                  <a:srgbClr val="30373D"/>
                </a:solidFill>
              </a:rPr>
              <a:t>djece</a:t>
            </a:r>
            <a:r>
              <a:rPr sz="2000" dirty="0">
                <a:solidFill>
                  <a:srgbClr val="30373D"/>
                </a:solidFill>
              </a:rPr>
              <a:t> </a:t>
            </a:r>
            <a:r>
              <a:rPr sz="2000" dirty="0" err="1">
                <a:solidFill>
                  <a:srgbClr val="30373D"/>
                </a:solidFill>
              </a:rPr>
              <a:t>potvrđuje</a:t>
            </a:r>
            <a:r>
              <a:rPr sz="2000" dirty="0">
                <a:solidFill>
                  <a:srgbClr val="30373D"/>
                </a:solidFill>
              </a:rPr>
              <a:t> da </a:t>
            </a:r>
            <a:r>
              <a:rPr sz="2000" dirty="0" err="1">
                <a:solidFill>
                  <a:srgbClr val="30373D"/>
                </a:solidFill>
              </a:rPr>
              <a:t>aktivnosti</a:t>
            </a:r>
            <a:r>
              <a:rPr sz="2000" dirty="0">
                <a:solidFill>
                  <a:srgbClr val="30373D"/>
                </a:solidFill>
              </a:rPr>
              <a:t> </a:t>
            </a:r>
            <a:r>
              <a:rPr sz="2000" dirty="0" err="1">
                <a:solidFill>
                  <a:srgbClr val="30373D"/>
                </a:solidFill>
              </a:rPr>
              <a:t>nisu</a:t>
            </a:r>
            <a:r>
              <a:rPr sz="2000" dirty="0">
                <a:solidFill>
                  <a:srgbClr val="30373D"/>
                </a:solidFill>
              </a:rPr>
              <a:t> </a:t>
            </a:r>
            <a:r>
              <a:rPr sz="2000" dirty="0" err="1">
                <a:solidFill>
                  <a:srgbClr val="30373D"/>
                </a:solidFill>
              </a:rPr>
              <a:t>samo</a:t>
            </a:r>
            <a:r>
              <a:rPr sz="2000" dirty="0">
                <a:solidFill>
                  <a:srgbClr val="30373D"/>
                </a:solidFill>
              </a:rPr>
              <a:t> dobro </a:t>
            </a:r>
            <a:r>
              <a:rPr sz="2000" dirty="0" err="1">
                <a:solidFill>
                  <a:srgbClr val="30373D"/>
                </a:solidFill>
              </a:rPr>
              <a:t>organizirane</a:t>
            </a:r>
            <a:r>
              <a:rPr sz="2000" dirty="0">
                <a:solidFill>
                  <a:srgbClr val="30373D"/>
                </a:solidFill>
              </a:rPr>
              <a:t>,</a:t>
            </a:r>
            <a:r>
              <a:rPr lang="hr-HR" sz="2000" dirty="0">
                <a:solidFill>
                  <a:srgbClr val="30373D"/>
                </a:solidFill>
              </a:rPr>
              <a:t> </a:t>
            </a:r>
            <a:r>
              <a:rPr sz="2000" dirty="0" err="1">
                <a:solidFill>
                  <a:srgbClr val="30373D"/>
                </a:solidFill>
              </a:rPr>
              <a:t>nego</a:t>
            </a:r>
            <a:r>
              <a:rPr sz="2000" dirty="0">
                <a:solidFill>
                  <a:srgbClr val="30373D"/>
                </a:solidFill>
              </a:rPr>
              <a:t> </a:t>
            </a:r>
            <a:r>
              <a:rPr sz="2000" dirty="0" err="1">
                <a:solidFill>
                  <a:srgbClr val="30373D"/>
                </a:solidFill>
              </a:rPr>
              <a:t>su</a:t>
            </a:r>
            <a:r>
              <a:rPr sz="2000" dirty="0">
                <a:solidFill>
                  <a:srgbClr val="30373D"/>
                </a:solidFill>
              </a:rPr>
              <a:t> </a:t>
            </a:r>
            <a:r>
              <a:rPr sz="2000" dirty="0" err="1">
                <a:solidFill>
                  <a:srgbClr val="30373D"/>
                </a:solidFill>
              </a:rPr>
              <a:t>za</a:t>
            </a:r>
            <a:r>
              <a:rPr sz="2000" dirty="0">
                <a:solidFill>
                  <a:srgbClr val="30373D"/>
                </a:solidFill>
              </a:rPr>
              <a:t> </a:t>
            </a:r>
            <a:r>
              <a:rPr sz="2000" dirty="0" err="1">
                <a:solidFill>
                  <a:srgbClr val="30373D"/>
                </a:solidFill>
              </a:rPr>
              <a:t>većinu</a:t>
            </a:r>
            <a:r>
              <a:rPr sz="2000" dirty="0">
                <a:solidFill>
                  <a:srgbClr val="30373D"/>
                </a:solidFill>
              </a:rPr>
              <a:t> </a:t>
            </a:r>
            <a:r>
              <a:rPr sz="2000" dirty="0" err="1">
                <a:solidFill>
                  <a:srgbClr val="30373D"/>
                </a:solidFill>
              </a:rPr>
              <a:t>djece</a:t>
            </a:r>
            <a:r>
              <a:rPr sz="2000" dirty="0">
                <a:solidFill>
                  <a:srgbClr val="30373D"/>
                </a:solidFill>
              </a:rPr>
              <a:t> bile </a:t>
            </a:r>
            <a:r>
              <a:rPr sz="2000" dirty="0" err="1">
                <a:solidFill>
                  <a:srgbClr val="30373D"/>
                </a:solidFill>
              </a:rPr>
              <a:t>doživljajno</a:t>
            </a:r>
            <a:r>
              <a:rPr sz="2000" dirty="0">
                <a:solidFill>
                  <a:srgbClr val="30373D"/>
                </a:solidFill>
              </a:rPr>
              <a:t> </a:t>
            </a:r>
            <a:r>
              <a:rPr sz="2000" dirty="0" err="1">
                <a:solidFill>
                  <a:srgbClr val="30373D"/>
                </a:solidFill>
              </a:rPr>
              <a:t>snažne</a:t>
            </a:r>
            <a:r>
              <a:rPr sz="2000" dirty="0">
                <a:solidFill>
                  <a:srgbClr val="30373D"/>
                </a:solidFill>
              </a:rPr>
              <a:t> </a:t>
            </a:r>
            <a:r>
              <a:rPr sz="2000" dirty="0" err="1">
                <a:solidFill>
                  <a:srgbClr val="30373D"/>
                </a:solidFill>
              </a:rPr>
              <a:t>i</a:t>
            </a:r>
            <a:r>
              <a:rPr sz="2000" dirty="0">
                <a:solidFill>
                  <a:srgbClr val="30373D"/>
                </a:solidFill>
              </a:rPr>
              <a:t> </a:t>
            </a:r>
            <a:r>
              <a:rPr sz="2000" dirty="0" err="1">
                <a:solidFill>
                  <a:srgbClr val="30373D"/>
                </a:solidFill>
              </a:rPr>
              <a:t>poticajne</a:t>
            </a:r>
            <a:r>
              <a:rPr sz="2000" dirty="0">
                <a:solidFill>
                  <a:srgbClr val="30373D"/>
                </a:solidFill>
              </a:rPr>
              <a:t>.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>
          <a:xfrm>
            <a:off x="8994647" y="6271924"/>
            <a:ext cx="2895600" cy="365125"/>
          </a:xfrm>
        </p:spPr>
        <p:txBody>
          <a:bodyPr/>
          <a:lstStyle/>
          <a:p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Županijsko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stručno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vijeće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ravnatelja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OBŽ-a Osijek, 27. </a:t>
            </a:r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kolovoza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2026.</a:t>
            </a:r>
          </a:p>
        </p:txBody>
      </p:sp>
      <p:pic>
        <p:nvPicPr>
          <p:cNvPr id="15" name="Slika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42" y="0"/>
            <a:ext cx="1511939" cy="100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2853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12961" y="372618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2800" b="1">
                <a:solidFill>
                  <a:srgbClr val="1E3A52"/>
                </a:solidFill>
                <a:latin typeface="Aptos Display"/>
              </a:defRPr>
            </a:pPr>
            <a:r>
              <a:rPr sz="2800" b="1" dirty="0" err="1">
                <a:solidFill>
                  <a:srgbClr val="1E3A52"/>
                </a:solidFill>
                <a:latin typeface="Aptos Display"/>
              </a:rPr>
              <a:t>Spremnost</a:t>
            </a:r>
            <a:r>
              <a:rPr sz="2800" b="1" dirty="0">
                <a:solidFill>
                  <a:srgbClr val="1E3A52"/>
                </a:solidFill>
                <a:latin typeface="Aptos Display"/>
              </a:rPr>
              <a:t> </a:t>
            </a:r>
            <a:r>
              <a:rPr sz="2800" b="1" dirty="0" err="1">
                <a:solidFill>
                  <a:srgbClr val="1E3A52"/>
                </a:solidFill>
                <a:latin typeface="Aptos Display"/>
              </a:rPr>
              <a:t>roditelja</a:t>
            </a:r>
            <a:r>
              <a:rPr sz="2800" b="1" dirty="0">
                <a:solidFill>
                  <a:srgbClr val="1E3A52"/>
                </a:solidFill>
                <a:latin typeface="Aptos Display"/>
              </a:rPr>
              <a:t> </a:t>
            </a:r>
            <a:r>
              <a:rPr sz="2800" b="1" dirty="0" err="1">
                <a:solidFill>
                  <a:srgbClr val="1E3A52"/>
                </a:solidFill>
                <a:latin typeface="Aptos Display"/>
              </a:rPr>
              <a:t>za</a:t>
            </a:r>
            <a:r>
              <a:rPr sz="2800" b="1" dirty="0">
                <a:solidFill>
                  <a:srgbClr val="1E3A52"/>
                </a:solidFill>
                <a:latin typeface="Aptos Display"/>
              </a:rPr>
              <a:t> </a:t>
            </a:r>
            <a:r>
              <a:rPr sz="2800" b="1" dirty="0" err="1">
                <a:solidFill>
                  <a:srgbClr val="1E3A52"/>
                </a:solidFill>
                <a:latin typeface="Aptos Display"/>
              </a:rPr>
              <a:t>ponovno</a:t>
            </a:r>
            <a:r>
              <a:rPr sz="2800" b="1" dirty="0">
                <a:solidFill>
                  <a:srgbClr val="1E3A52"/>
                </a:solidFill>
                <a:latin typeface="Aptos Display"/>
              </a:rPr>
              <a:t> </a:t>
            </a:r>
            <a:r>
              <a:rPr sz="2800" b="1" dirty="0" err="1">
                <a:solidFill>
                  <a:srgbClr val="1E3A52"/>
                </a:solidFill>
                <a:latin typeface="Aptos Display"/>
              </a:rPr>
              <a:t>uključivanje</a:t>
            </a:r>
            <a:endParaRPr sz="2800" b="1" dirty="0">
              <a:solidFill>
                <a:srgbClr val="1E3A52"/>
              </a:solidFill>
              <a:latin typeface="Aptos Display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00372" y="1005927"/>
            <a:ext cx="4192173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1200">
                <a:solidFill>
                  <a:srgbClr val="646E74"/>
                </a:solidFill>
                <a:latin typeface="Aptos"/>
              </a:defRPr>
            </a:pPr>
            <a:r>
              <a:rPr sz="2000" dirty="0" err="1">
                <a:solidFill>
                  <a:srgbClr val="646E74"/>
                </a:solidFill>
              </a:rPr>
              <a:t>Nijedan</a:t>
            </a:r>
            <a:r>
              <a:rPr sz="2000" dirty="0">
                <a:solidFill>
                  <a:srgbClr val="646E74"/>
                </a:solidFill>
              </a:rPr>
              <a:t> </a:t>
            </a:r>
            <a:r>
              <a:rPr sz="2000" dirty="0" err="1">
                <a:solidFill>
                  <a:srgbClr val="646E74"/>
                </a:solidFill>
              </a:rPr>
              <a:t>roditelj</a:t>
            </a:r>
            <a:r>
              <a:rPr sz="2000" dirty="0">
                <a:solidFill>
                  <a:srgbClr val="646E74"/>
                </a:solidFill>
              </a:rPr>
              <a:t> </a:t>
            </a:r>
            <a:r>
              <a:rPr sz="2000" dirty="0" err="1">
                <a:solidFill>
                  <a:srgbClr val="646E74"/>
                </a:solidFill>
              </a:rPr>
              <a:t>nije</a:t>
            </a:r>
            <a:r>
              <a:rPr sz="2000" dirty="0">
                <a:solidFill>
                  <a:srgbClr val="646E74"/>
                </a:solidFill>
              </a:rPr>
              <a:t> </a:t>
            </a:r>
            <a:r>
              <a:rPr sz="2000" dirty="0" err="1">
                <a:solidFill>
                  <a:srgbClr val="646E74"/>
                </a:solidFill>
              </a:rPr>
              <a:t>odgovorio</a:t>
            </a:r>
            <a:r>
              <a:rPr sz="2000" dirty="0">
                <a:solidFill>
                  <a:srgbClr val="646E74"/>
                </a:solidFill>
              </a:rPr>
              <a:t> „Ne“</a:t>
            </a:r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822960" y="1508760"/>
          <a:ext cx="6583680" cy="4297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7909560" y="1600200"/>
            <a:ext cx="3017520" cy="1143000"/>
          </a:xfrm>
          <a:prstGeom prst="roundRect">
            <a:avLst/>
          </a:prstGeom>
          <a:solidFill>
            <a:srgbClr val="F4F7F8"/>
          </a:solidFill>
          <a:ln>
            <a:solidFill>
              <a:srgbClr val="E0E8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74152" y="1746504"/>
            <a:ext cx="2688336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2800" b="1">
                <a:solidFill>
                  <a:srgbClr val="2B7A78"/>
                </a:solidFill>
              </a:defRPr>
            </a:pPr>
            <a:r>
              <a:rPr sz="2800" b="1">
                <a:solidFill>
                  <a:srgbClr val="2B7A78"/>
                </a:solidFill>
              </a:rPr>
              <a:t>78%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74152" y="2235708"/>
            <a:ext cx="2432782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1100">
                <a:solidFill>
                  <a:srgbClr val="30373D"/>
                </a:solidFill>
              </a:defRPr>
            </a:pPr>
            <a:r>
              <a:rPr sz="1600" dirty="0" err="1">
                <a:solidFill>
                  <a:srgbClr val="30373D"/>
                </a:solidFill>
              </a:rPr>
              <a:t>sigurno</a:t>
            </a:r>
            <a:r>
              <a:rPr sz="1600" dirty="0">
                <a:solidFill>
                  <a:srgbClr val="30373D"/>
                </a:solidFill>
              </a:rPr>
              <a:t> bi </a:t>
            </a:r>
            <a:r>
              <a:rPr sz="1600" dirty="0" err="1">
                <a:solidFill>
                  <a:srgbClr val="30373D"/>
                </a:solidFill>
              </a:rPr>
              <a:t>ponovno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upisalo</a:t>
            </a:r>
            <a:endParaRPr sz="1600" dirty="0">
              <a:solidFill>
                <a:srgbClr val="30373D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909560" y="2971800"/>
            <a:ext cx="3017520" cy="1143000"/>
          </a:xfrm>
          <a:prstGeom prst="roundRect">
            <a:avLst/>
          </a:prstGeom>
          <a:solidFill>
            <a:srgbClr val="F4F7F8"/>
          </a:solidFill>
          <a:ln>
            <a:solidFill>
              <a:srgbClr val="E0E8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074152" y="3118104"/>
            <a:ext cx="2688336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2800" b="1">
                <a:solidFill>
                  <a:srgbClr val="D5A13D"/>
                </a:solidFill>
              </a:defRPr>
            </a:pPr>
            <a:r>
              <a:rPr sz="2800" b="1">
                <a:solidFill>
                  <a:srgbClr val="D5A13D"/>
                </a:solidFill>
              </a:rPr>
              <a:t>22%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73002" y="3721269"/>
            <a:ext cx="2954078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1100">
                <a:solidFill>
                  <a:srgbClr val="30373D"/>
                </a:solidFill>
              </a:defRPr>
            </a:pPr>
            <a:r>
              <a:rPr sz="1600" dirty="0" err="1">
                <a:solidFill>
                  <a:srgbClr val="30373D"/>
                </a:solidFill>
              </a:rPr>
              <a:t>odluka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ovisi</a:t>
            </a:r>
            <a:r>
              <a:rPr sz="1600" dirty="0">
                <a:solidFill>
                  <a:srgbClr val="30373D"/>
                </a:solidFill>
              </a:rPr>
              <a:t> o </a:t>
            </a:r>
            <a:r>
              <a:rPr sz="1600" dirty="0" err="1">
                <a:solidFill>
                  <a:srgbClr val="30373D"/>
                </a:solidFill>
              </a:rPr>
              <a:t>obvezama</a:t>
            </a:r>
            <a:r>
              <a:rPr sz="1600" dirty="0">
                <a:solidFill>
                  <a:srgbClr val="30373D"/>
                </a:solidFill>
              </a:rPr>
              <a:t>/</a:t>
            </a:r>
            <a:r>
              <a:rPr sz="1600" dirty="0" err="1">
                <a:solidFill>
                  <a:srgbClr val="30373D"/>
                </a:solidFill>
              </a:rPr>
              <a:t>terminu</a:t>
            </a:r>
            <a:endParaRPr sz="1600" dirty="0">
              <a:solidFill>
                <a:srgbClr val="30373D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909560" y="4343400"/>
            <a:ext cx="3017520" cy="1143000"/>
          </a:xfrm>
          <a:prstGeom prst="roundRect">
            <a:avLst/>
          </a:prstGeom>
          <a:solidFill>
            <a:srgbClr val="F4F7F8"/>
          </a:solidFill>
          <a:ln>
            <a:solidFill>
              <a:srgbClr val="E0E8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074152" y="4489704"/>
            <a:ext cx="2688336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2800" b="1">
                <a:solidFill>
                  <a:srgbClr val="1E3A52"/>
                </a:solidFill>
              </a:defRPr>
            </a:pPr>
            <a:r>
              <a:rPr sz="2800" b="1">
                <a:solidFill>
                  <a:srgbClr val="1E3A52"/>
                </a:solidFill>
              </a:rPr>
              <a:t>0%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74152" y="5093208"/>
            <a:ext cx="142314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1100">
                <a:solidFill>
                  <a:srgbClr val="30373D"/>
                </a:solidFill>
              </a:defRPr>
            </a:pPr>
            <a:r>
              <a:rPr sz="1600" dirty="0" err="1">
                <a:solidFill>
                  <a:srgbClr val="30373D"/>
                </a:solidFill>
              </a:rPr>
              <a:t>odgovora</a:t>
            </a:r>
            <a:r>
              <a:rPr sz="1600" dirty="0">
                <a:solidFill>
                  <a:srgbClr val="30373D"/>
                </a:solidFill>
              </a:rPr>
              <a:t> „Ne“</a:t>
            </a: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>
          <a:xfrm>
            <a:off x="9059134" y="6287984"/>
            <a:ext cx="2895600" cy="365125"/>
          </a:xfrm>
        </p:spPr>
        <p:txBody>
          <a:bodyPr/>
          <a:lstStyle/>
          <a:p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Županijsko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stručno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vijeće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ravnatelja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OBŽ-a Osijek, 27. </a:t>
            </a:r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kolovoza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2026.</a:t>
            </a:r>
          </a:p>
        </p:txBody>
      </p:sp>
      <p:pic>
        <p:nvPicPr>
          <p:cNvPr id="15" name="Slika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42" y="0"/>
            <a:ext cx="1511939" cy="100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8379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49694" y="263016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2800" b="1">
                <a:solidFill>
                  <a:srgbClr val="1E3A52"/>
                </a:solidFill>
                <a:latin typeface="Aptos Display"/>
              </a:defRPr>
            </a:pPr>
            <a:r>
              <a:rPr sz="2800" b="1" dirty="0" err="1">
                <a:solidFill>
                  <a:srgbClr val="1E3A52"/>
                </a:solidFill>
                <a:latin typeface="Aptos Display"/>
              </a:rPr>
              <a:t>Preporuke</a:t>
            </a:r>
            <a:r>
              <a:rPr sz="2800" b="1" dirty="0">
                <a:solidFill>
                  <a:srgbClr val="1E3A52"/>
                </a:solidFill>
                <a:latin typeface="Aptos Display"/>
              </a:rPr>
              <a:t> </a:t>
            </a:r>
            <a:r>
              <a:rPr sz="2800" b="1" dirty="0" err="1">
                <a:solidFill>
                  <a:srgbClr val="1E3A52"/>
                </a:solidFill>
                <a:latin typeface="Aptos Display"/>
              </a:rPr>
              <a:t>za</a:t>
            </a:r>
            <a:r>
              <a:rPr sz="2800" b="1" dirty="0">
                <a:solidFill>
                  <a:srgbClr val="1E3A52"/>
                </a:solidFill>
                <a:latin typeface="Aptos Display"/>
              </a:rPr>
              <a:t> </a:t>
            </a:r>
            <a:r>
              <a:rPr sz="2800" b="1" dirty="0" err="1">
                <a:solidFill>
                  <a:srgbClr val="1E3A52"/>
                </a:solidFill>
                <a:latin typeface="Aptos Display"/>
              </a:rPr>
              <a:t>sljedeći</a:t>
            </a:r>
            <a:r>
              <a:rPr sz="2800" b="1" dirty="0">
                <a:solidFill>
                  <a:srgbClr val="1E3A52"/>
                </a:solidFill>
                <a:latin typeface="Aptos Display"/>
              </a:rPr>
              <a:t> </a:t>
            </a:r>
            <a:r>
              <a:rPr sz="2800" b="1" dirty="0" err="1">
                <a:solidFill>
                  <a:srgbClr val="1E3A52"/>
                </a:solidFill>
                <a:latin typeface="Aptos Display"/>
              </a:rPr>
              <a:t>ciklus</a:t>
            </a:r>
            <a:r>
              <a:rPr sz="2800" b="1" dirty="0">
                <a:solidFill>
                  <a:srgbClr val="1E3A52"/>
                </a:solidFill>
                <a:latin typeface="Aptos Display"/>
              </a:rPr>
              <a:t> </a:t>
            </a:r>
            <a:r>
              <a:rPr sz="2800" b="1" dirty="0" err="1">
                <a:solidFill>
                  <a:srgbClr val="1E3A52"/>
                </a:solidFill>
                <a:latin typeface="Aptos Display"/>
              </a:rPr>
              <a:t>projekta</a:t>
            </a:r>
            <a:endParaRPr sz="2800" b="1" dirty="0">
              <a:solidFill>
                <a:srgbClr val="1E3A52"/>
              </a:solidFill>
              <a:latin typeface="Aptos Display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07552" y="875275"/>
            <a:ext cx="6976590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1200">
                <a:solidFill>
                  <a:srgbClr val="646E74"/>
                </a:solidFill>
                <a:latin typeface="Aptos"/>
              </a:defRPr>
            </a:pPr>
            <a:r>
              <a:rPr sz="1600" dirty="0" err="1">
                <a:solidFill>
                  <a:srgbClr val="646E74"/>
                </a:solidFill>
              </a:rPr>
              <a:t>Zadržati</a:t>
            </a:r>
            <a:r>
              <a:rPr sz="1600" dirty="0">
                <a:solidFill>
                  <a:srgbClr val="646E74"/>
                </a:solidFill>
              </a:rPr>
              <a:t> ono </a:t>
            </a:r>
            <a:r>
              <a:rPr sz="1600" dirty="0" err="1">
                <a:solidFill>
                  <a:srgbClr val="646E74"/>
                </a:solidFill>
              </a:rPr>
              <a:t>što</a:t>
            </a:r>
            <a:r>
              <a:rPr sz="1600" dirty="0">
                <a:solidFill>
                  <a:srgbClr val="646E74"/>
                </a:solidFill>
              </a:rPr>
              <a:t> je </a:t>
            </a:r>
            <a:r>
              <a:rPr sz="1600" dirty="0" err="1">
                <a:solidFill>
                  <a:srgbClr val="646E74"/>
                </a:solidFill>
              </a:rPr>
              <a:t>dokazano</a:t>
            </a:r>
            <a:r>
              <a:rPr sz="1600" dirty="0">
                <a:solidFill>
                  <a:srgbClr val="646E74"/>
                </a:solidFill>
              </a:rPr>
              <a:t> </a:t>
            </a:r>
            <a:r>
              <a:rPr sz="1600" dirty="0" err="1">
                <a:solidFill>
                  <a:srgbClr val="646E74"/>
                </a:solidFill>
              </a:rPr>
              <a:t>uspješno</a:t>
            </a:r>
            <a:r>
              <a:rPr sz="1600" dirty="0">
                <a:solidFill>
                  <a:srgbClr val="646E74"/>
                </a:solidFill>
              </a:rPr>
              <a:t>, a </a:t>
            </a:r>
            <a:r>
              <a:rPr sz="1600" dirty="0" err="1">
                <a:solidFill>
                  <a:srgbClr val="646E74"/>
                </a:solidFill>
              </a:rPr>
              <a:t>poboljšanja</a:t>
            </a:r>
            <a:r>
              <a:rPr sz="1600" dirty="0">
                <a:solidFill>
                  <a:srgbClr val="646E74"/>
                </a:solidFill>
              </a:rPr>
              <a:t> </a:t>
            </a:r>
            <a:r>
              <a:rPr sz="1600" dirty="0" err="1">
                <a:solidFill>
                  <a:srgbClr val="646E74"/>
                </a:solidFill>
              </a:rPr>
              <a:t>usmjeriti</a:t>
            </a:r>
            <a:r>
              <a:rPr sz="1600" dirty="0">
                <a:solidFill>
                  <a:srgbClr val="646E74"/>
                </a:solidFill>
              </a:rPr>
              <a:t> </a:t>
            </a:r>
            <a:r>
              <a:rPr sz="1600" dirty="0" err="1">
                <a:solidFill>
                  <a:srgbClr val="646E74"/>
                </a:solidFill>
              </a:rPr>
              <a:t>na</a:t>
            </a:r>
            <a:r>
              <a:rPr sz="1600" dirty="0">
                <a:solidFill>
                  <a:srgbClr val="646E74"/>
                </a:solidFill>
              </a:rPr>
              <a:t> </a:t>
            </a:r>
            <a:r>
              <a:rPr sz="1600" dirty="0" err="1">
                <a:solidFill>
                  <a:srgbClr val="646E74"/>
                </a:solidFill>
              </a:rPr>
              <a:t>logistiku</a:t>
            </a:r>
            <a:r>
              <a:rPr sz="1600" dirty="0">
                <a:solidFill>
                  <a:srgbClr val="646E74"/>
                </a:solidFill>
                <a:latin typeface="Aptos"/>
              </a:rPr>
              <a:t>.</a:t>
            </a:r>
          </a:p>
        </p:txBody>
      </p:sp>
      <p:sp>
        <p:nvSpPr>
          <p:cNvPr id="5" name="Oval 4"/>
          <p:cNvSpPr/>
          <p:nvPr/>
        </p:nvSpPr>
        <p:spPr>
          <a:xfrm>
            <a:off x="685800" y="1417320"/>
            <a:ext cx="566928" cy="566928"/>
          </a:xfrm>
          <a:prstGeom prst="ellipse">
            <a:avLst/>
          </a:prstGeom>
          <a:solidFill>
            <a:srgbClr val="2B7A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1472184"/>
            <a:ext cx="56692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457200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31181" y="1413645"/>
            <a:ext cx="34288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 sz="1600" b="1">
                <a:solidFill>
                  <a:srgbClr val="1E3A52"/>
                </a:solidFill>
              </a:defRPr>
            </a:pPr>
            <a:r>
              <a:rPr b="1" dirty="0" err="1">
                <a:solidFill>
                  <a:srgbClr val="1E3A52"/>
                </a:solidFill>
              </a:rPr>
              <a:t>Zadržati</a:t>
            </a:r>
            <a:r>
              <a:rPr b="1" dirty="0">
                <a:solidFill>
                  <a:srgbClr val="1E3A52"/>
                </a:solidFill>
              </a:rPr>
              <a:t> </a:t>
            </a:r>
            <a:r>
              <a:rPr b="1" dirty="0" err="1">
                <a:solidFill>
                  <a:srgbClr val="1E3A52"/>
                </a:solidFill>
              </a:rPr>
              <a:t>visoku</a:t>
            </a:r>
            <a:r>
              <a:rPr b="1" dirty="0">
                <a:solidFill>
                  <a:srgbClr val="1E3A52"/>
                </a:solidFill>
              </a:rPr>
              <a:t> </a:t>
            </a:r>
            <a:r>
              <a:rPr b="1" dirty="0" err="1">
                <a:solidFill>
                  <a:srgbClr val="1E3A52"/>
                </a:solidFill>
              </a:rPr>
              <a:t>razinu</a:t>
            </a:r>
            <a:r>
              <a:rPr b="1" dirty="0">
                <a:solidFill>
                  <a:srgbClr val="1E3A52"/>
                </a:solidFill>
              </a:rPr>
              <a:t> </a:t>
            </a:r>
            <a:r>
              <a:rPr b="1" dirty="0" err="1">
                <a:solidFill>
                  <a:srgbClr val="1E3A52"/>
                </a:solidFill>
              </a:rPr>
              <a:t>komunikacije</a:t>
            </a:r>
            <a:endParaRPr b="1" dirty="0">
              <a:solidFill>
                <a:srgbClr val="1E3A5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99031" y="1810512"/>
            <a:ext cx="420701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 sz="1200">
                <a:solidFill>
                  <a:srgbClr val="30373D"/>
                </a:solidFill>
              </a:defRPr>
            </a:pPr>
            <a:r>
              <a:rPr sz="1600" dirty="0" err="1">
                <a:solidFill>
                  <a:srgbClr val="30373D"/>
                </a:solidFill>
              </a:rPr>
              <a:t>Komunikacija</a:t>
            </a:r>
            <a:r>
              <a:rPr sz="1600" dirty="0">
                <a:solidFill>
                  <a:srgbClr val="30373D"/>
                </a:solidFill>
              </a:rPr>
              <a:t> je </a:t>
            </a:r>
            <a:r>
              <a:rPr sz="1600" dirty="0" err="1">
                <a:solidFill>
                  <a:srgbClr val="30373D"/>
                </a:solidFill>
              </a:rPr>
              <a:t>najbolje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ocijenjena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dimenzija</a:t>
            </a:r>
            <a:r>
              <a:rPr sz="1600" dirty="0">
                <a:solidFill>
                  <a:srgbClr val="30373D"/>
                </a:solidFill>
              </a:rPr>
              <a:t> (4,91/5).</a:t>
            </a:r>
          </a:p>
        </p:txBody>
      </p:sp>
      <p:sp>
        <p:nvSpPr>
          <p:cNvPr id="9" name="Oval 8"/>
          <p:cNvSpPr/>
          <p:nvPr/>
        </p:nvSpPr>
        <p:spPr>
          <a:xfrm>
            <a:off x="6309360" y="1417320"/>
            <a:ext cx="566928" cy="566928"/>
          </a:xfrm>
          <a:prstGeom prst="ellipse">
            <a:avLst/>
          </a:prstGeom>
          <a:solidFill>
            <a:srgbClr val="2B7A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09360" y="1472184"/>
            <a:ext cx="56692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457200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22592" y="1371600"/>
            <a:ext cx="461772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1600" b="1">
                <a:solidFill>
                  <a:srgbClr val="1E3A52"/>
                </a:solidFill>
              </a:defRPr>
            </a:pPr>
            <a:r>
              <a:rPr sz="1600" b="1" dirty="0" err="1">
                <a:solidFill>
                  <a:srgbClr val="1E3A52"/>
                </a:solidFill>
              </a:rPr>
              <a:t>Optimizirati</a:t>
            </a:r>
            <a:r>
              <a:rPr sz="1600" b="1" dirty="0">
                <a:solidFill>
                  <a:srgbClr val="1E3A52"/>
                </a:solidFill>
              </a:rPr>
              <a:t> </a:t>
            </a:r>
            <a:r>
              <a:rPr sz="1600" b="1" dirty="0" err="1">
                <a:solidFill>
                  <a:srgbClr val="1E3A52"/>
                </a:solidFill>
              </a:rPr>
              <a:t>prijevoz</a:t>
            </a:r>
            <a:r>
              <a:rPr sz="1600" b="1" dirty="0">
                <a:solidFill>
                  <a:srgbClr val="1E3A52"/>
                </a:solidFill>
              </a:rPr>
              <a:t> </a:t>
            </a:r>
            <a:r>
              <a:rPr sz="1600" b="1" dirty="0" err="1">
                <a:solidFill>
                  <a:srgbClr val="1E3A52"/>
                </a:solidFill>
              </a:rPr>
              <a:t>područnih</a:t>
            </a:r>
            <a:r>
              <a:rPr sz="1600" b="1" dirty="0">
                <a:solidFill>
                  <a:srgbClr val="1E3A52"/>
                </a:solidFill>
              </a:rPr>
              <a:t> </a:t>
            </a:r>
            <a:r>
              <a:rPr sz="1600" b="1" dirty="0" err="1">
                <a:solidFill>
                  <a:srgbClr val="1E3A52"/>
                </a:solidFill>
              </a:rPr>
              <a:t>škola</a:t>
            </a:r>
            <a:endParaRPr sz="1600" b="1" dirty="0">
              <a:solidFill>
                <a:srgbClr val="1E3A5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22592" y="1810512"/>
            <a:ext cx="46177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 sz="1200">
                <a:solidFill>
                  <a:srgbClr val="30373D"/>
                </a:solidFill>
              </a:defRPr>
            </a:pPr>
            <a:r>
              <a:rPr sz="1600" dirty="0" err="1">
                <a:solidFill>
                  <a:srgbClr val="30373D"/>
                </a:solidFill>
              </a:rPr>
              <a:t>Razmotriti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ulazak</a:t>
            </a:r>
            <a:r>
              <a:rPr sz="1600" dirty="0">
                <a:solidFill>
                  <a:srgbClr val="30373D"/>
                </a:solidFill>
              </a:rPr>
              <a:t>/</a:t>
            </a:r>
            <a:r>
              <a:rPr sz="1600" dirty="0" err="1">
                <a:solidFill>
                  <a:srgbClr val="30373D"/>
                </a:solidFill>
              </a:rPr>
              <a:t>izlazak</a:t>
            </a:r>
            <a:r>
              <a:rPr sz="1600" dirty="0">
                <a:solidFill>
                  <a:srgbClr val="30373D"/>
                </a:solidFill>
              </a:rPr>
              <a:t> u </a:t>
            </a:r>
            <a:r>
              <a:rPr sz="1600" dirty="0" err="1">
                <a:solidFill>
                  <a:srgbClr val="30373D"/>
                </a:solidFill>
              </a:rPr>
              <a:t>mjestima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na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ruti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i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jasna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mjesta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preuzimanja</a:t>
            </a:r>
            <a:r>
              <a:rPr sz="1600" dirty="0">
                <a:solidFill>
                  <a:srgbClr val="30373D"/>
                </a:solidFill>
              </a:rPr>
              <a:t>.</a:t>
            </a:r>
          </a:p>
        </p:txBody>
      </p:sp>
      <p:sp>
        <p:nvSpPr>
          <p:cNvPr id="13" name="Oval 12"/>
          <p:cNvSpPr/>
          <p:nvPr/>
        </p:nvSpPr>
        <p:spPr>
          <a:xfrm>
            <a:off x="685800" y="2990087"/>
            <a:ext cx="566928" cy="566928"/>
          </a:xfrm>
          <a:prstGeom prst="ellipse">
            <a:avLst/>
          </a:prstGeom>
          <a:solidFill>
            <a:srgbClr val="2B7A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5800" y="3044951"/>
            <a:ext cx="56692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457200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99032" y="2944368"/>
            <a:ext cx="461772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1600" b="1">
                <a:solidFill>
                  <a:srgbClr val="1E3A52"/>
                </a:solidFill>
              </a:defRPr>
            </a:pPr>
            <a:r>
              <a:rPr sz="1600" b="1" dirty="0" err="1">
                <a:solidFill>
                  <a:srgbClr val="1E3A52"/>
                </a:solidFill>
              </a:rPr>
              <a:t>Planirati</a:t>
            </a:r>
            <a:r>
              <a:rPr sz="1600" b="1" dirty="0">
                <a:solidFill>
                  <a:srgbClr val="1E3A52"/>
                </a:solidFill>
              </a:rPr>
              <a:t> </a:t>
            </a:r>
            <a:r>
              <a:rPr sz="1600" b="1" dirty="0" err="1">
                <a:solidFill>
                  <a:srgbClr val="1E3A52"/>
                </a:solidFill>
              </a:rPr>
              <a:t>ritam</a:t>
            </a:r>
            <a:r>
              <a:rPr sz="1600" b="1" dirty="0">
                <a:solidFill>
                  <a:srgbClr val="1E3A52"/>
                </a:solidFill>
              </a:rPr>
              <a:t> </a:t>
            </a:r>
            <a:r>
              <a:rPr sz="1600" b="1" dirty="0" err="1">
                <a:solidFill>
                  <a:srgbClr val="1E3A52"/>
                </a:solidFill>
              </a:rPr>
              <a:t>i</a:t>
            </a:r>
            <a:r>
              <a:rPr sz="1600" b="1" dirty="0">
                <a:solidFill>
                  <a:srgbClr val="1E3A52"/>
                </a:solidFill>
              </a:rPr>
              <a:t> </a:t>
            </a:r>
            <a:r>
              <a:rPr sz="1600" b="1" dirty="0" err="1">
                <a:solidFill>
                  <a:srgbClr val="1E3A52"/>
                </a:solidFill>
              </a:rPr>
              <a:t>termine</a:t>
            </a:r>
            <a:r>
              <a:rPr sz="1600" b="1" dirty="0">
                <a:solidFill>
                  <a:srgbClr val="1E3A52"/>
                </a:solidFill>
              </a:rPr>
              <a:t> </a:t>
            </a:r>
            <a:r>
              <a:rPr sz="1600" b="1" dirty="0" err="1">
                <a:solidFill>
                  <a:srgbClr val="1E3A52"/>
                </a:solidFill>
              </a:rPr>
              <a:t>aktivnosti</a:t>
            </a:r>
            <a:endParaRPr sz="1600" b="1" dirty="0">
              <a:solidFill>
                <a:srgbClr val="1E3A5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61197" y="3489194"/>
            <a:ext cx="492340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 sz="1200">
                <a:solidFill>
                  <a:srgbClr val="30373D"/>
                </a:solidFill>
              </a:defRPr>
            </a:pPr>
            <a:r>
              <a:rPr sz="1600" dirty="0" err="1">
                <a:solidFill>
                  <a:srgbClr val="30373D"/>
                </a:solidFill>
              </a:rPr>
              <a:t>Izbjegavati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prečestu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dinamiku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i</a:t>
            </a:r>
            <a:r>
              <a:rPr sz="1600" dirty="0">
                <a:solidFill>
                  <a:srgbClr val="30373D"/>
                </a:solidFill>
              </a:rPr>
              <a:t>, </a:t>
            </a:r>
            <a:r>
              <a:rPr sz="1600" dirty="0" err="1">
                <a:solidFill>
                  <a:srgbClr val="30373D"/>
                </a:solidFill>
              </a:rPr>
              <a:t>gdje</a:t>
            </a:r>
            <a:r>
              <a:rPr sz="1600" dirty="0">
                <a:solidFill>
                  <a:srgbClr val="30373D"/>
                </a:solidFill>
              </a:rPr>
              <a:t> je </a:t>
            </a:r>
            <a:r>
              <a:rPr sz="1600" dirty="0" err="1">
                <a:solidFill>
                  <a:srgbClr val="30373D"/>
                </a:solidFill>
              </a:rPr>
              <a:t>moguće</a:t>
            </a:r>
            <a:r>
              <a:rPr sz="1600" dirty="0">
                <a:solidFill>
                  <a:srgbClr val="30373D"/>
                </a:solidFill>
              </a:rPr>
              <a:t>, </a:t>
            </a:r>
            <a:r>
              <a:rPr sz="1600" dirty="0" err="1">
                <a:solidFill>
                  <a:srgbClr val="30373D"/>
                </a:solidFill>
              </a:rPr>
              <a:t>državne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blagdane</a:t>
            </a:r>
            <a:r>
              <a:rPr sz="1600" dirty="0">
                <a:solidFill>
                  <a:srgbClr val="30373D"/>
                </a:solidFill>
              </a:rPr>
              <a:t>.</a:t>
            </a:r>
          </a:p>
        </p:txBody>
      </p:sp>
      <p:sp>
        <p:nvSpPr>
          <p:cNvPr id="17" name="Oval 16"/>
          <p:cNvSpPr/>
          <p:nvPr/>
        </p:nvSpPr>
        <p:spPr>
          <a:xfrm>
            <a:off x="6309360" y="2990087"/>
            <a:ext cx="566928" cy="566928"/>
          </a:xfrm>
          <a:prstGeom prst="ellipse">
            <a:avLst/>
          </a:prstGeom>
          <a:solidFill>
            <a:srgbClr val="2B7A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>
              <a:solidFill>
                <a:prstClr val="white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09360" y="3044951"/>
            <a:ext cx="56692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457200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22592" y="2944368"/>
            <a:ext cx="461772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1600" b="1">
                <a:solidFill>
                  <a:srgbClr val="1E3A52"/>
                </a:solidFill>
              </a:defRPr>
            </a:pPr>
            <a:r>
              <a:rPr sz="1600" b="1" dirty="0" err="1">
                <a:solidFill>
                  <a:srgbClr val="1E3A52"/>
                </a:solidFill>
              </a:rPr>
              <a:t>Standardizirati</a:t>
            </a:r>
            <a:r>
              <a:rPr sz="1600" b="1" dirty="0">
                <a:solidFill>
                  <a:srgbClr val="1E3A52"/>
                </a:solidFill>
              </a:rPr>
              <a:t> </a:t>
            </a:r>
            <a:r>
              <a:rPr sz="1600" b="1" dirty="0" err="1">
                <a:solidFill>
                  <a:srgbClr val="1E3A52"/>
                </a:solidFill>
              </a:rPr>
              <a:t>prehranu</a:t>
            </a:r>
            <a:r>
              <a:rPr sz="1600" b="1" dirty="0">
                <a:solidFill>
                  <a:srgbClr val="1E3A52"/>
                </a:solidFill>
              </a:rPr>
              <a:t> </a:t>
            </a:r>
            <a:r>
              <a:rPr sz="1600" b="1" dirty="0" err="1">
                <a:solidFill>
                  <a:srgbClr val="1E3A52"/>
                </a:solidFill>
              </a:rPr>
              <a:t>na</a:t>
            </a:r>
            <a:r>
              <a:rPr sz="1600" b="1" dirty="0">
                <a:solidFill>
                  <a:srgbClr val="1E3A52"/>
                </a:solidFill>
              </a:rPr>
              <a:t> </a:t>
            </a:r>
            <a:r>
              <a:rPr sz="1600" b="1" dirty="0" err="1">
                <a:solidFill>
                  <a:srgbClr val="1E3A52"/>
                </a:solidFill>
              </a:rPr>
              <a:t>cjelodnevnim</a:t>
            </a:r>
            <a:r>
              <a:rPr sz="1600" b="1" dirty="0">
                <a:solidFill>
                  <a:srgbClr val="1E3A52"/>
                </a:solidFill>
              </a:rPr>
              <a:t> </a:t>
            </a:r>
            <a:r>
              <a:rPr sz="1600" b="1" dirty="0" err="1">
                <a:solidFill>
                  <a:srgbClr val="1E3A52"/>
                </a:solidFill>
              </a:rPr>
              <a:t>izletima</a:t>
            </a:r>
            <a:endParaRPr sz="1600" b="1" dirty="0">
              <a:solidFill>
                <a:srgbClr val="1E3A52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22592" y="3383279"/>
            <a:ext cx="46177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 sz="1200">
                <a:solidFill>
                  <a:srgbClr val="30373D"/>
                </a:solidFill>
              </a:defRPr>
            </a:pPr>
            <a:r>
              <a:rPr sz="1600" dirty="0" err="1">
                <a:solidFill>
                  <a:srgbClr val="30373D"/>
                </a:solidFill>
              </a:rPr>
              <a:t>Predvidjeti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dovoljan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broj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obroka</a:t>
            </a:r>
            <a:r>
              <a:rPr sz="1600" dirty="0">
                <a:solidFill>
                  <a:srgbClr val="30373D"/>
                </a:solidFill>
              </a:rPr>
              <a:t>/</a:t>
            </a:r>
            <a:r>
              <a:rPr sz="1600" dirty="0" err="1">
                <a:solidFill>
                  <a:srgbClr val="30373D"/>
                </a:solidFill>
              </a:rPr>
              <a:t>međuobroka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prema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trajanju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programa</a:t>
            </a:r>
            <a:r>
              <a:rPr sz="1600" dirty="0">
                <a:solidFill>
                  <a:srgbClr val="30373D"/>
                </a:solidFill>
              </a:rPr>
              <a:t>.</a:t>
            </a:r>
          </a:p>
        </p:txBody>
      </p:sp>
      <p:sp>
        <p:nvSpPr>
          <p:cNvPr id="21" name="Oval 20"/>
          <p:cNvSpPr/>
          <p:nvPr/>
        </p:nvSpPr>
        <p:spPr>
          <a:xfrm>
            <a:off x="685800" y="4562855"/>
            <a:ext cx="566928" cy="566928"/>
          </a:xfrm>
          <a:prstGeom prst="ellipse">
            <a:avLst/>
          </a:prstGeom>
          <a:solidFill>
            <a:srgbClr val="2B7A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>
              <a:solidFill>
                <a:prstClr val="white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5800" y="4617720"/>
            <a:ext cx="56692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457200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99032" y="4517136"/>
            <a:ext cx="461772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1600" b="1">
                <a:solidFill>
                  <a:srgbClr val="1E3A52"/>
                </a:solidFill>
              </a:defRPr>
            </a:pPr>
            <a:r>
              <a:rPr sz="1600" b="1" dirty="0" err="1">
                <a:solidFill>
                  <a:srgbClr val="1E3A52"/>
                </a:solidFill>
              </a:rPr>
              <a:t>Uvesti</a:t>
            </a:r>
            <a:r>
              <a:rPr sz="1600" b="1" dirty="0">
                <a:solidFill>
                  <a:srgbClr val="1E3A52"/>
                </a:solidFill>
              </a:rPr>
              <a:t> </a:t>
            </a:r>
            <a:r>
              <a:rPr sz="1600" b="1" dirty="0" err="1">
                <a:solidFill>
                  <a:srgbClr val="1E3A52"/>
                </a:solidFill>
              </a:rPr>
              <a:t>protokol</a:t>
            </a:r>
            <a:r>
              <a:rPr sz="1600" b="1" dirty="0">
                <a:solidFill>
                  <a:srgbClr val="1E3A52"/>
                </a:solidFill>
              </a:rPr>
              <a:t> </a:t>
            </a:r>
            <a:r>
              <a:rPr sz="1600" b="1" dirty="0" err="1">
                <a:solidFill>
                  <a:srgbClr val="1E3A52"/>
                </a:solidFill>
              </a:rPr>
              <a:t>obavijesti</a:t>
            </a:r>
            <a:r>
              <a:rPr sz="1600" b="1" dirty="0">
                <a:solidFill>
                  <a:srgbClr val="1E3A52"/>
                </a:solidFill>
              </a:rPr>
              <a:t> o </a:t>
            </a:r>
            <a:r>
              <a:rPr sz="1600" b="1" dirty="0" err="1">
                <a:solidFill>
                  <a:srgbClr val="1E3A52"/>
                </a:solidFill>
              </a:rPr>
              <a:t>povratku</a:t>
            </a:r>
            <a:endParaRPr sz="1600" b="1" dirty="0">
              <a:solidFill>
                <a:srgbClr val="1E3A52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99032" y="4956048"/>
            <a:ext cx="5151154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1200">
                <a:solidFill>
                  <a:srgbClr val="30373D"/>
                </a:solidFill>
              </a:defRPr>
            </a:pPr>
            <a:r>
              <a:rPr sz="1600" dirty="0" err="1">
                <a:solidFill>
                  <a:srgbClr val="30373D"/>
                </a:solidFill>
              </a:rPr>
              <a:t>Roditeljima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poslati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procijenjeno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i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ažurirano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vrijeme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dolaska</a:t>
            </a:r>
            <a:r>
              <a:rPr sz="1600" dirty="0">
                <a:solidFill>
                  <a:srgbClr val="30373D"/>
                </a:solidFill>
              </a:rPr>
              <a:t>.</a:t>
            </a:r>
          </a:p>
        </p:txBody>
      </p:sp>
      <p:sp>
        <p:nvSpPr>
          <p:cNvPr id="25" name="Oval 24"/>
          <p:cNvSpPr/>
          <p:nvPr/>
        </p:nvSpPr>
        <p:spPr>
          <a:xfrm>
            <a:off x="6309360" y="4562855"/>
            <a:ext cx="566928" cy="566928"/>
          </a:xfrm>
          <a:prstGeom prst="ellipse">
            <a:avLst/>
          </a:prstGeom>
          <a:solidFill>
            <a:srgbClr val="2B7A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>
              <a:solidFill>
                <a:prstClr val="white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309360" y="4617720"/>
            <a:ext cx="56692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457200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022592" y="4517136"/>
            <a:ext cx="461772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1600" b="1">
                <a:solidFill>
                  <a:srgbClr val="1E3A52"/>
                </a:solidFill>
              </a:defRPr>
            </a:pPr>
            <a:r>
              <a:rPr sz="1600" b="1" dirty="0" err="1">
                <a:solidFill>
                  <a:srgbClr val="1E3A52"/>
                </a:solidFill>
              </a:rPr>
              <a:t>Nastaviti</a:t>
            </a:r>
            <a:r>
              <a:rPr sz="1600" b="1" dirty="0">
                <a:solidFill>
                  <a:srgbClr val="1E3A52"/>
                </a:solidFill>
              </a:rPr>
              <a:t> </a:t>
            </a:r>
            <a:r>
              <a:rPr sz="1600" b="1" dirty="0" err="1">
                <a:solidFill>
                  <a:srgbClr val="1E3A52"/>
                </a:solidFill>
              </a:rPr>
              <a:t>raznolike</a:t>
            </a:r>
            <a:r>
              <a:rPr sz="1600" b="1" dirty="0">
                <a:solidFill>
                  <a:srgbClr val="1E3A52"/>
                </a:solidFill>
              </a:rPr>
              <a:t> </a:t>
            </a:r>
            <a:r>
              <a:rPr sz="1600" b="1" dirty="0" err="1">
                <a:solidFill>
                  <a:srgbClr val="1E3A52"/>
                </a:solidFill>
              </a:rPr>
              <a:t>iskustvene</a:t>
            </a:r>
            <a:r>
              <a:rPr sz="1600" b="1" dirty="0">
                <a:solidFill>
                  <a:srgbClr val="1E3A52"/>
                </a:solidFill>
              </a:rPr>
              <a:t> </a:t>
            </a:r>
            <a:r>
              <a:rPr sz="1600" b="1" dirty="0" err="1">
                <a:solidFill>
                  <a:srgbClr val="1E3A52"/>
                </a:solidFill>
              </a:rPr>
              <a:t>sadržaje</a:t>
            </a:r>
            <a:endParaRPr sz="1600" b="1" dirty="0">
              <a:solidFill>
                <a:srgbClr val="1E3A52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022592" y="4956048"/>
            <a:ext cx="45445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 sz="1200">
                <a:solidFill>
                  <a:srgbClr val="30373D"/>
                </a:solidFill>
              </a:defRPr>
            </a:pPr>
            <a:r>
              <a:rPr sz="1600" dirty="0" err="1">
                <a:solidFill>
                  <a:srgbClr val="30373D"/>
                </a:solidFill>
              </a:rPr>
              <a:t>Roditelji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predlažu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parkove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prirode</a:t>
            </a:r>
            <a:r>
              <a:rPr sz="1600" dirty="0">
                <a:solidFill>
                  <a:srgbClr val="30373D"/>
                </a:solidFill>
              </a:rPr>
              <a:t>, </a:t>
            </a:r>
            <a:r>
              <a:rPr sz="1600" dirty="0" err="1">
                <a:solidFill>
                  <a:srgbClr val="30373D"/>
                </a:solidFill>
              </a:rPr>
              <a:t>dvorce</a:t>
            </a:r>
            <a:r>
              <a:rPr sz="1600" dirty="0">
                <a:solidFill>
                  <a:srgbClr val="30373D"/>
                </a:solidFill>
              </a:rPr>
              <a:t>, </a:t>
            </a:r>
            <a:r>
              <a:rPr sz="1600" dirty="0" err="1">
                <a:solidFill>
                  <a:srgbClr val="30373D"/>
                </a:solidFill>
              </a:rPr>
              <a:t>muzeje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i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školu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plivanja</a:t>
            </a:r>
            <a:r>
              <a:rPr sz="1600" dirty="0">
                <a:solidFill>
                  <a:srgbClr val="30373D"/>
                </a:solidFill>
              </a:rPr>
              <a:t>.</a:t>
            </a:r>
          </a:p>
        </p:txBody>
      </p:sp>
      <p:sp>
        <p:nvSpPr>
          <p:cNvPr id="32" name="Rezervirano mjesto podnožja 31"/>
          <p:cNvSpPr>
            <a:spLocks noGrp="1"/>
          </p:cNvSpPr>
          <p:nvPr>
            <p:ph type="ftr" sz="quarter" idx="11"/>
          </p:nvPr>
        </p:nvSpPr>
        <p:spPr>
          <a:xfrm>
            <a:off x="9114802" y="6337744"/>
            <a:ext cx="2895600" cy="365125"/>
          </a:xfrm>
        </p:spPr>
        <p:txBody>
          <a:bodyPr/>
          <a:lstStyle/>
          <a:p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Županijsko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stručno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vijeće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ravnatelja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OBŽ-a Osijek, 27. </a:t>
            </a:r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kolovoza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2026.</a:t>
            </a:r>
          </a:p>
        </p:txBody>
      </p:sp>
      <p:pic>
        <p:nvPicPr>
          <p:cNvPr id="33" name="Slika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42" y="0"/>
            <a:ext cx="1511939" cy="100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82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42" y="0"/>
            <a:ext cx="1511939" cy="1005927"/>
          </a:xfrm>
          <a:prstGeom prst="rect">
            <a:avLst/>
          </a:prstGeom>
        </p:spPr>
      </p:pic>
      <p:sp>
        <p:nvSpPr>
          <p:cNvPr id="9" name="Rezervirano mjesto podnožja 8"/>
          <p:cNvSpPr>
            <a:spLocks noGrp="1"/>
          </p:cNvSpPr>
          <p:nvPr>
            <p:ph type="ftr" sz="quarter" idx="11"/>
          </p:nvPr>
        </p:nvSpPr>
        <p:spPr>
          <a:xfrm>
            <a:off x="7898829" y="6288003"/>
            <a:ext cx="4114800" cy="365125"/>
          </a:xfrm>
        </p:spPr>
        <p:txBody>
          <a:bodyPr/>
          <a:lstStyle/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Županijsko stručno vijeće ravnatelja OBŽ-a</a:t>
            </a:r>
          </a:p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Osijek, 27. kolovoza 2026.</a:t>
            </a:r>
          </a:p>
        </p:txBody>
      </p:sp>
      <p:graphicFrame>
        <p:nvGraphicFramePr>
          <p:cNvPr id="10" name="Tablic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1309923"/>
              </p:ext>
            </p:extLst>
          </p:nvPr>
        </p:nvGraphicFramePr>
        <p:xfrm>
          <a:off x="623843" y="1046669"/>
          <a:ext cx="10380343" cy="51302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51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752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0415">
                <a:tc gridSpan="2">
                  <a:txBody>
                    <a:bodyPr/>
                    <a:lstStyle/>
                    <a:p>
                      <a:pPr algn="ctr"/>
                      <a:r>
                        <a:rPr lang="hr-HR" sz="2000" dirty="0"/>
                        <a:t>Ministarstvo demografije i useljeništva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7251">
                <a:tc>
                  <a:txBody>
                    <a:bodyPr/>
                    <a:lstStyle/>
                    <a:p>
                      <a:r>
                        <a:rPr lang="hr-HR" sz="2400" dirty="0"/>
                        <a:t>Javni poziv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400" dirty="0"/>
                        <a:t>„Program provedbe edukativnih, kulturnih i sportskih aktivnosti za predškolsku djecu te djecu od 1. do 4. razreda osnovne škole u lokalnim zajednicama“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0934">
                <a:tc>
                  <a:txBody>
                    <a:bodyPr/>
                    <a:lstStyle/>
                    <a:p>
                      <a:r>
                        <a:rPr lang="hr-HR" sz="2400" dirty="0"/>
                        <a:t>Prijavitelj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r-HR" sz="2400" dirty="0"/>
                        <a:t>Općina </a:t>
                      </a:r>
                      <a:r>
                        <a:rPr lang="hr-HR" sz="2400" dirty="0" err="1"/>
                        <a:t>Viljevo</a:t>
                      </a:r>
                      <a:endParaRPr lang="hr-HR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5789">
                <a:tc>
                  <a:txBody>
                    <a:bodyPr/>
                    <a:lstStyle/>
                    <a:p>
                      <a:r>
                        <a:rPr lang="hr-HR" sz="2400" dirty="0"/>
                        <a:t>Partneri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r-HR" sz="2400" dirty="0"/>
                        <a:t>1  OŠ Ante Starčevića </a:t>
                      </a:r>
                      <a:r>
                        <a:rPr lang="hr-HR" sz="2400" dirty="0" err="1"/>
                        <a:t>Viljevo</a:t>
                      </a:r>
                      <a:endParaRPr lang="hr-HR" sz="2400" dirty="0"/>
                    </a:p>
                    <a:p>
                      <a:r>
                        <a:rPr lang="hr-HR" sz="2400" dirty="0"/>
                        <a:t>2  Općina Podravska Moslavina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4327">
                <a:tc>
                  <a:txBody>
                    <a:bodyPr/>
                    <a:lstStyle/>
                    <a:p>
                      <a:r>
                        <a:rPr lang="hr-HR" sz="2400" dirty="0"/>
                        <a:t>Projekt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r-HR" sz="2400" b="1" dirty="0"/>
                        <a:t>Djeca bez granica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07251">
                <a:tc>
                  <a:txBody>
                    <a:bodyPr/>
                    <a:lstStyle/>
                    <a:p>
                      <a:r>
                        <a:rPr lang="hr-HR" sz="2400" dirty="0"/>
                        <a:t>Cilj</a:t>
                      </a:r>
                      <a:r>
                        <a:rPr lang="hr-HR" sz="2400" baseline="0" dirty="0"/>
                        <a:t> projekta</a:t>
                      </a:r>
                      <a:endParaRPr lang="hr-H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hr-HR" sz="2400" dirty="0"/>
                        <a:t>osigurati dostupne, sigurne i kvalitetne edukativne, kulturne i sportske sadržaje za djecu predškolske dobi te djecu od 1. do 4. razreda osnovne škole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4327">
                <a:tc>
                  <a:txBody>
                    <a:bodyPr/>
                    <a:lstStyle/>
                    <a:p>
                      <a:r>
                        <a:rPr lang="hr-HR" sz="2400" dirty="0"/>
                        <a:t>Iznos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r-HR" sz="2400" b="1" dirty="0"/>
                        <a:t>70.076,50 €  (15% za opremu)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58226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77716" y="252768"/>
            <a:ext cx="1824538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2800" b="1">
                <a:solidFill>
                  <a:srgbClr val="1E3A52"/>
                </a:solidFill>
                <a:latin typeface="Aptos Display"/>
              </a:defRPr>
            </a:pPr>
            <a:r>
              <a:rPr sz="2800" b="1" dirty="0" err="1">
                <a:solidFill>
                  <a:srgbClr val="1E3A52"/>
                </a:solidFill>
              </a:rPr>
              <a:t>Zaključak</a:t>
            </a:r>
            <a:endParaRPr sz="2800" b="1" dirty="0">
              <a:solidFill>
                <a:srgbClr val="1E3A5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48872" y="992380"/>
            <a:ext cx="9400330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1200">
                <a:solidFill>
                  <a:srgbClr val="646E74"/>
                </a:solidFill>
                <a:latin typeface="Aptos"/>
              </a:defRPr>
            </a:pPr>
            <a:r>
              <a:rPr sz="1600" dirty="0" err="1">
                <a:solidFill>
                  <a:srgbClr val="646E74"/>
                </a:solidFill>
              </a:rPr>
              <a:t>Evaluacija</a:t>
            </a:r>
            <a:r>
              <a:rPr sz="1600" dirty="0">
                <a:solidFill>
                  <a:srgbClr val="646E74"/>
                </a:solidFill>
              </a:rPr>
              <a:t> </a:t>
            </a:r>
            <a:r>
              <a:rPr sz="1600" dirty="0" err="1">
                <a:solidFill>
                  <a:srgbClr val="646E74"/>
                </a:solidFill>
              </a:rPr>
              <a:t>pokazuje</a:t>
            </a:r>
            <a:r>
              <a:rPr sz="1600" dirty="0">
                <a:solidFill>
                  <a:srgbClr val="646E74"/>
                </a:solidFill>
              </a:rPr>
              <a:t> </a:t>
            </a:r>
            <a:r>
              <a:rPr sz="1600" dirty="0" err="1">
                <a:solidFill>
                  <a:srgbClr val="646E74"/>
                </a:solidFill>
              </a:rPr>
              <a:t>vrlo</a:t>
            </a:r>
            <a:r>
              <a:rPr sz="1600" dirty="0">
                <a:solidFill>
                  <a:srgbClr val="646E74"/>
                </a:solidFill>
              </a:rPr>
              <a:t> </a:t>
            </a:r>
            <a:r>
              <a:rPr sz="1600" dirty="0" err="1">
                <a:solidFill>
                  <a:srgbClr val="646E74"/>
                </a:solidFill>
              </a:rPr>
              <a:t>snažno</a:t>
            </a:r>
            <a:r>
              <a:rPr sz="1600" dirty="0">
                <a:solidFill>
                  <a:srgbClr val="646E74"/>
                </a:solidFill>
              </a:rPr>
              <a:t> </a:t>
            </a:r>
            <a:r>
              <a:rPr sz="1600" dirty="0" err="1">
                <a:solidFill>
                  <a:srgbClr val="646E74"/>
                </a:solidFill>
              </a:rPr>
              <a:t>prihvaćanje</a:t>
            </a:r>
            <a:r>
              <a:rPr sz="1600" dirty="0">
                <a:solidFill>
                  <a:srgbClr val="646E74"/>
                </a:solidFill>
              </a:rPr>
              <a:t> </a:t>
            </a:r>
            <a:r>
              <a:rPr sz="1600" dirty="0" err="1">
                <a:solidFill>
                  <a:srgbClr val="646E74"/>
                </a:solidFill>
              </a:rPr>
              <a:t>projekta</a:t>
            </a:r>
            <a:r>
              <a:rPr sz="1600" dirty="0">
                <a:solidFill>
                  <a:srgbClr val="646E74"/>
                </a:solidFill>
              </a:rPr>
              <a:t> </a:t>
            </a:r>
            <a:r>
              <a:rPr sz="1600" dirty="0" err="1">
                <a:solidFill>
                  <a:srgbClr val="646E74"/>
                </a:solidFill>
              </a:rPr>
              <a:t>i</a:t>
            </a:r>
            <a:r>
              <a:rPr sz="1600" dirty="0">
                <a:solidFill>
                  <a:srgbClr val="646E74"/>
                </a:solidFill>
              </a:rPr>
              <a:t> </a:t>
            </a:r>
            <a:r>
              <a:rPr sz="1600" dirty="0" err="1">
                <a:solidFill>
                  <a:srgbClr val="646E74"/>
                </a:solidFill>
              </a:rPr>
              <a:t>jasan</a:t>
            </a:r>
            <a:r>
              <a:rPr sz="1600" dirty="0">
                <a:solidFill>
                  <a:srgbClr val="646E74"/>
                </a:solidFill>
              </a:rPr>
              <a:t> </a:t>
            </a:r>
            <a:r>
              <a:rPr sz="1600" dirty="0" err="1">
                <a:solidFill>
                  <a:srgbClr val="646E74"/>
                </a:solidFill>
              </a:rPr>
              <a:t>prostor</a:t>
            </a:r>
            <a:r>
              <a:rPr sz="1600" dirty="0">
                <a:solidFill>
                  <a:srgbClr val="646E74"/>
                </a:solidFill>
              </a:rPr>
              <a:t> </a:t>
            </a:r>
            <a:r>
              <a:rPr sz="1600" dirty="0" err="1">
                <a:solidFill>
                  <a:srgbClr val="646E74"/>
                </a:solidFill>
              </a:rPr>
              <a:t>za</a:t>
            </a:r>
            <a:r>
              <a:rPr sz="1600" dirty="0">
                <a:solidFill>
                  <a:srgbClr val="646E74"/>
                </a:solidFill>
              </a:rPr>
              <a:t> </a:t>
            </a:r>
            <a:r>
              <a:rPr sz="1600" dirty="0" err="1">
                <a:solidFill>
                  <a:srgbClr val="646E74"/>
                </a:solidFill>
              </a:rPr>
              <a:t>ciljano</a:t>
            </a:r>
            <a:r>
              <a:rPr sz="1600" dirty="0">
                <a:solidFill>
                  <a:srgbClr val="646E74"/>
                </a:solidFill>
              </a:rPr>
              <a:t> </a:t>
            </a:r>
            <a:r>
              <a:rPr sz="1600" dirty="0" err="1">
                <a:solidFill>
                  <a:srgbClr val="646E74"/>
                </a:solidFill>
              </a:rPr>
              <a:t>logističko</a:t>
            </a:r>
            <a:r>
              <a:rPr sz="1600" dirty="0">
                <a:solidFill>
                  <a:srgbClr val="646E74"/>
                </a:solidFill>
              </a:rPr>
              <a:t> </a:t>
            </a:r>
            <a:r>
              <a:rPr sz="1600" dirty="0" err="1">
                <a:solidFill>
                  <a:srgbClr val="646E74"/>
                </a:solidFill>
              </a:rPr>
              <a:t>unapređenje</a:t>
            </a:r>
            <a:r>
              <a:rPr sz="1600" dirty="0">
                <a:solidFill>
                  <a:srgbClr val="646E74"/>
                </a:solidFill>
              </a:rPr>
              <a:t>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77240" y="1508760"/>
            <a:ext cx="2423160" cy="1188720"/>
          </a:xfrm>
          <a:prstGeom prst="roundRect">
            <a:avLst/>
          </a:prstGeom>
          <a:solidFill>
            <a:srgbClr val="F4F7F8"/>
          </a:solidFill>
          <a:ln>
            <a:solidFill>
              <a:srgbClr val="E0E8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41832" y="1655063"/>
            <a:ext cx="2093976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2800" b="1">
                <a:solidFill>
                  <a:srgbClr val="2B7A78"/>
                </a:solidFill>
              </a:defRPr>
            </a:pPr>
            <a:r>
              <a:rPr sz="2800" b="1">
                <a:solidFill>
                  <a:srgbClr val="2B7A78"/>
                </a:solidFill>
              </a:rPr>
              <a:t>4.82 / 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7224" y="2244851"/>
            <a:ext cx="1505092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1100">
                <a:solidFill>
                  <a:srgbClr val="30373D"/>
                </a:solidFill>
              </a:defRPr>
            </a:pPr>
            <a:r>
              <a:rPr lang="hr-HR" sz="1600" dirty="0">
                <a:solidFill>
                  <a:srgbClr val="30373D"/>
                </a:solidFill>
              </a:rPr>
              <a:t>Ocjena projekta</a:t>
            </a:r>
            <a:endParaRPr sz="1600" dirty="0">
              <a:solidFill>
                <a:srgbClr val="30373D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429000" y="1508760"/>
            <a:ext cx="2423160" cy="1188720"/>
          </a:xfrm>
          <a:prstGeom prst="roundRect">
            <a:avLst/>
          </a:prstGeom>
          <a:solidFill>
            <a:srgbClr val="F4F7F8"/>
          </a:solidFill>
          <a:ln>
            <a:solidFill>
              <a:srgbClr val="E0E8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93592" y="1655063"/>
            <a:ext cx="2093976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2800" b="1">
                <a:solidFill>
                  <a:srgbClr val="2B7A78"/>
                </a:solidFill>
              </a:defRPr>
            </a:pPr>
            <a:r>
              <a:rPr sz="2800" b="1">
                <a:solidFill>
                  <a:srgbClr val="2B7A78"/>
                </a:solidFill>
              </a:rPr>
              <a:t>89%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48497" y="2226224"/>
            <a:ext cx="243566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1100">
                <a:solidFill>
                  <a:srgbClr val="30373D"/>
                </a:solidFill>
              </a:defRPr>
            </a:pPr>
            <a:r>
              <a:rPr sz="1600" dirty="0" err="1">
                <a:solidFill>
                  <a:srgbClr val="30373D"/>
                </a:solidFill>
              </a:rPr>
              <a:t>djece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uzbuđeno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prepričava</a:t>
            </a:r>
            <a:endParaRPr sz="1600" dirty="0">
              <a:solidFill>
                <a:srgbClr val="30373D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080760" y="1508760"/>
            <a:ext cx="2423160" cy="1188720"/>
          </a:xfrm>
          <a:prstGeom prst="roundRect">
            <a:avLst/>
          </a:prstGeom>
          <a:solidFill>
            <a:srgbClr val="F4F7F8"/>
          </a:solidFill>
          <a:ln>
            <a:solidFill>
              <a:srgbClr val="E0E8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45352" y="1655063"/>
            <a:ext cx="2093976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2800" b="1">
                <a:solidFill>
                  <a:srgbClr val="2B7A78"/>
                </a:solidFill>
              </a:defRPr>
            </a:pPr>
            <a:r>
              <a:rPr sz="2800" b="1">
                <a:solidFill>
                  <a:srgbClr val="2B7A78"/>
                </a:solidFill>
              </a:rPr>
              <a:t>78%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77356" y="2119563"/>
            <a:ext cx="183806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1100">
                <a:solidFill>
                  <a:srgbClr val="30373D"/>
                </a:solidFill>
              </a:defRPr>
            </a:pPr>
            <a:r>
              <a:rPr sz="1600" dirty="0" err="1">
                <a:solidFill>
                  <a:srgbClr val="30373D"/>
                </a:solidFill>
              </a:rPr>
              <a:t>sigurno</a:t>
            </a:r>
            <a:r>
              <a:rPr sz="1600" dirty="0">
                <a:solidFill>
                  <a:srgbClr val="30373D"/>
                </a:solidFill>
              </a:rPr>
              <a:t> bi </a:t>
            </a:r>
            <a:r>
              <a:rPr sz="1600" dirty="0" err="1">
                <a:solidFill>
                  <a:srgbClr val="30373D"/>
                </a:solidFill>
              </a:rPr>
              <a:t>ponovno</a:t>
            </a:r>
            <a:r>
              <a:rPr sz="1600" dirty="0">
                <a:solidFill>
                  <a:srgbClr val="30373D"/>
                </a:solidFill>
              </a:rPr>
              <a:t> </a:t>
            </a:r>
            <a:endParaRPr lang="hr-HR" sz="1600" dirty="0">
              <a:solidFill>
                <a:srgbClr val="30373D"/>
              </a:solidFill>
            </a:endParaRPr>
          </a:p>
          <a:p>
            <a:pPr defTabSz="457200">
              <a:defRPr sz="1100">
                <a:solidFill>
                  <a:srgbClr val="30373D"/>
                </a:solidFill>
              </a:defRPr>
            </a:pPr>
            <a:r>
              <a:rPr sz="1600" dirty="0" err="1">
                <a:solidFill>
                  <a:srgbClr val="30373D"/>
                </a:solidFill>
              </a:rPr>
              <a:t>sudjelovalo</a:t>
            </a:r>
            <a:endParaRPr sz="1600" dirty="0">
              <a:solidFill>
                <a:srgbClr val="30373D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8732520" y="1508760"/>
            <a:ext cx="2423160" cy="1188720"/>
          </a:xfrm>
          <a:prstGeom prst="roundRect">
            <a:avLst/>
          </a:prstGeom>
          <a:solidFill>
            <a:srgbClr val="F4F7F8"/>
          </a:solidFill>
          <a:ln>
            <a:solidFill>
              <a:srgbClr val="E0E8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897112" y="1655063"/>
            <a:ext cx="2093976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2800" b="1">
                <a:solidFill>
                  <a:srgbClr val="1E3A52"/>
                </a:solidFill>
              </a:defRPr>
            </a:pPr>
            <a:r>
              <a:rPr sz="2800" b="1">
                <a:solidFill>
                  <a:srgbClr val="1E3A52"/>
                </a:solidFill>
              </a:rPr>
              <a:t>0%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39613" y="2126421"/>
            <a:ext cx="210958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 sz="1100">
                <a:solidFill>
                  <a:srgbClr val="30373D"/>
                </a:solidFill>
              </a:defRPr>
            </a:pPr>
            <a:r>
              <a:rPr sz="1600" dirty="0" err="1">
                <a:solidFill>
                  <a:srgbClr val="30373D"/>
                </a:solidFill>
              </a:rPr>
              <a:t>roditelja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odbija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ponovni</a:t>
            </a:r>
            <a:r>
              <a:rPr sz="1600" dirty="0">
                <a:solidFill>
                  <a:srgbClr val="30373D"/>
                </a:solidFill>
              </a:rPr>
              <a:t> </a:t>
            </a:r>
            <a:r>
              <a:rPr sz="1600" dirty="0" err="1">
                <a:solidFill>
                  <a:srgbClr val="30373D"/>
                </a:solidFill>
              </a:rPr>
              <a:t>upis</a:t>
            </a:r>
            <a:endParaRPr sz="1600" dirty="0">
              <a:solidFill>
                <a:srgbClr val="30373D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4360" y="3345739"/>
            <a:ext cx="10959603" cy="206723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2100" b="1">
                <a:solidFill>
                  <a:srgbClr val="1E3A52"/>
                </a:solidFill>
              </a:defRPr>
            </a:pPr>
            <a:r>
              <a:rPr sz="2000" b="1" dirty="0" err="1">
                <a:solidFill>
                  <a:srgbClr val="1E3A52"/>
                </a:solidFill>
                <a:latin typeface="+mj-lt"/>
              </a:rPr>
              <a:t>Projekt</a:t>
            </a:r>
            <a:r>
              <a:rPr sz="2000" b="1" dirty="0">
                <a:solidFill>
                  <a:srgbClr val="1E3A52"/>
                </a:solidFill>
                <a:latin typeface="+mj-lt"/>
              </a:rPr>
              <a:t> je </a:t>
            </a:r>
            <a:r>
              <a:rPr sz="2000" b="1" dirty="0" err="1">
                <a:solidFill>
                  <a:srgbClr val="1E3A52"/>
                </a:solidFill>
                <a:latin typeface="+mj-lt"/>
              </a:rPr>
              <a:t>prema</a:t>
            </a:r>
            <a:r>
              <a:rPr sz="2000" b="1" dirty="0">
                <a:solidFill>
                  <a:srgbClr val="1E3A52"/>
                </a:solidFill>
                <a:latin typeface="+mj-lt"/>
              </a:rPr>
              <a:t> </a:t>
            </a:r>
            <a:r>
              <a:rPr sz="2000" b="1" dirty="0" err="1">
                <a:solidFill>
                  <a:srgbClr val="1E3A52"/>
                </a:solidFill>
                <a:latin typeface="+mj-lt"/>
              </a:rPr>
              <a:t>roditeljskoj</a:t>
            </a:r>
            <a:r>
              <a:rPr sz="2000" b="1" dirty="0">
                <a:solidFill>
                  <a:srgbClr val="1E3A52"/>
                </a:solidFill>
                <a:latin typeface="+mj-lt"/>
              </a:rPr>
              <a:t> </a:t>
            </a:r>
            <a:r>
              <a:rPr sz="2000" b="1" dirty="0" err="1">
                <a:solidFill>
                  <a:srgbClr val="1E3A52"/>
                </a:solidFill>
                <a:latin typeface="+mj-lt"/>
              </a:rPr>
              <a:t>procjeni</a:t>
            </a:r>
            <a:r>
              <a:rPr sz="2000" b="1" dirty="0">
                <a:solidFill>
                  <a:srgbClr val="1E3A52"/>
                </a:solidFill>
                <a:latin typeface="+mj-lt"/>
              </a:rPr>
              <a:t> </a:t>
            </a:r>
            <a:r>
              <a:rPr sz="2000" b="1" dirty="0" err="1">
                <a:solidFill>
                  <a:srgbClr val="1E3A52"/>
                </a:solidFill>
                <a:latin typeface="+mj-lt"/>
              </a:rPr>
              <a:t>ostvario</a:t>
            </a:r>
            <a:r>
              <a:rPr sz="2000" b="1" dirty="0">
                <a:solidFill>
                  <a:srgbClr val="1E3A52"/>
                </a:solidFill>
                <a:latin typeface="+mj-lt"/>
              </a:rPr>
              <a:t> tri </a:t>
            </a:r>
            <a:r>
              <a:rPr sz="2000" b="1" dirty="0" err="1">
                <a:solidFill>
                  <a:srgbClr val="1E3A52"/>
                </a:solidFill>
                <a:latin typeface="+mj-lt"/>
              </a:rPr>
              <a:t>ključna</a:t>
            </a:r>
            <a:r>
              <a:rPr sz="2000" b="1" dirty="0">
                <a:solidFill>
                  <a:srgbClr val="1E3A52"/>
                </a:solidFill>
                <a:latin typeface="+mj-lt"/>
              </a:rPr>
              <a:t> </a:t>
            </a:r>
            <a:r>
              <a:rPr sz="2000" b="1" dirty="0" err="1">
                <a:solidFill>
                  <a:srgbClr val="1E3A52"/>
                </a:solidFill>
                <a:latin typeface="+mj-lt"/>
              </a:rPr>
              <a:t>ishoda</a:t>
            </a:r>
            <a:r>
              <a:rPr sz="2000" b="1" dirty="0">
                <a:solidFill>
                  <a:srgbClr val="1E3A52"/>
                </a:solidFill>
                <a:latin typeface="+mj-lt"/>
              </a:rPr>
              <a:t>:</a:t>
            </a:r>
          </a:p>
          <a:p>
            <a:pPr defTabSz="457200">
              <a:spcAft>
                <a:spcPts val="800"/>
              </a:spcAft>
              <a:defRPr sz="1700">
                <a:solidFill>
                  <a:srgbClr val="30373D"/>
                </a:solidFill>
              </a:defRPr>
            </a:pPr>
            <a:r>
              <a:rPr sz="2000" dirty="0">
                <a:solidFill>
                  <a:srgbClr val="30373D"/>
                </a:solidFill>
                <a:latin typeface="+mj-lt"/>
              </a:rPr>
              <a:t>• </a:t>
            </a:r>
            <a:r>
              <a:rPr sz="2000" dirty="0" err="1">
                <a:solidFill>
                  <a:srgbClr val="30373D"/>
                </a:solidFill>
                <a:latin typeface="+mj-lt"/>
              </a:rPr>
              <a:t>visoku</a:t>
            </a:r>
            <a:r>
              <a:rPr sz="2000" dirty="0">
                <a:solidFill>
                  <a:srgbClr val="30373D"/>
                </a:solidFill>
                <a:latin typeface="+mj-lt"/>
              </a:rPr>
              <a:t> </a:t>
            </a:r>
            <a:r>
              <a:rPr sz="2000" dirty="0" err="1">
                <a:solidFill>
                  <a:srgbClr val="30373D"/>
                </a:solidFill>
                <a:latin typeface="+mj-lt"/>
              </a:rPr>
              <a:t>motiviranost</a:t>
            </a:r>
            <a:r>
              <a:rPr sz="2000" dirty="0">
                <a:solidFill>
                  <a:srgbClr val="30373D"/>
                </a:solidFill>
                <a:latin typeface="+mj-lt"/>
              </a:rPr>
              <a:t> </a:t>
            </a:r>
            <a:r>
              <a:rPr sz="2000" dirty="0" err="1">
                <a:solidFill>
                  <a:srgbClr val="30373D"/>
                </a:solidFill>
                <a:latin typeface="+mj-lt"/>
              </a:rPr>
              <a:t>i</a:t>
            </a:r>
            <a:r>
              <a:rPr sz="2000" dirty="0">
                <a:solidFill>
                  <a:srgbClr val="30373D"/>
                </a:solidFill>
                <a:latin typeface="+mj-lt"/>
              </a:rPr>
              <a:t> </a:t>
            </a:r>
            <a:r>
              <a:rPr sz="2000" dirty="0" err="1">
                <a:solidFill>
                  <a:srgbClr val="30373D"/>
                </a:solidFill>
                <a:latin typeface="+mj-lt"/>
              </a:rPr>
              <a:t>zadovoljstvo</a:t>
            </a:r>
            <a:r>
              <a:rPr sz="2000" dirty="0">
                <a:solidFill>
                  <a:srgbClr val="30373D"/>
                </a:solidFill>
                <a:latin typeface="+mj-lt"/>
              </a:rPr>
              <a:t> </a:t>
            </a:r>
            <a:r>
              <a:rPr sz="2000" dirty="0" err="1">
                <a:solidFill>
                  <a:srgbClr val="30373D"/>
                </a:solidFill>
                <a:latin typeface="+mj-lt"/>
              </a:rPr>
              <a:t>djece</a:t>
            </a:r>
            <a:endParaRPr sz="2000" dirty="0">
              <a:solidFill>
                <a:srgbClr val="30373D"/>
              </a:solidFill>
              <a:latin typeface="+mj-lt"/>
            </a:endParaRPr>
          </a:p>
          <a:p>
            <a:pPr defTabSz="457200">
              <a:spcAft>
                <a:spcPts val="800"/>
              </a:spcAft>
              <a:defRPr sz="1700">
                <a:solidFill>
                  <a:srgbClr val="30373D"/>
                </a:solidFill>
              </a:defRPr>
            </a:pPr>
            <a:r>
              <a:rPr sz="2000" dirty="0">
                <a:solidFill>
                  <a:srgbClr val="30373D"/>
                </a:solidFill>
                <a:latin typeface="+mj-lt"/>
              </a:rPr>
              <a:t>• </a:t>
            </a:r>
            <a:r>
              <a:rPr sz="2000" dirty="0" err="1">
                <a:solidFill>
                  <a:srgbClr val="30373D"/>
                </a:solidFill>
                <a:latin typeface="+mj-lt"/>
              </a:rPr>
              <a:t>vrlo</a:t>
            </a:r>
            <a:r>
              <a:rPr sz="2000" dirty="0">
                <a:solidFill>
                  <a:srgbClr val="30373D"/>
                </a:solidFill>
                <a:latin typeface="+mj-lt"/>
              </a:rPr>
              <a:t> </a:t>
            </a:r>
            <a:r>
              <a:rPr sz="2000" dirty="0" err="1">
                <a:solidFill>
                  <a:srgbClr val="30373D"/>
                </a:solidFill>
                <a:latin typeface="+mj-lt"/>
              </a:rPr>
              <a:t>pozitivno</a:t>
            </a:r>
            <a:r>
              <a:rPr sz="2000" dirty="0">
                <a:solidFill>
                  <a:srgbClr val="30373D"/>
                </a:solidFill>
                <a:latin typeface="+mj-lt"/>
              </a:rPr>
              <a:t> </a:t>
            </a:r>
            <a:r>
              <a:rPr sz="2000" dirty="0" err="1">
                <a:solidFill>
                  <a:srgbClr val="30373D"/>
                </a:solidFill>
                <a:latin typeface="+mj-lt"/>
              </a:rPr>
              <a:t>percipiran</a:t>
            </a:r>
            <a:r>
              <a:rPr sz="2000" dirty="0">
                <a:solidFill>
                  <a:srgbClr val="30373D"/>
                </a:solidFill>
                <a:latin typeface="+mj-lt"/>
              </a:rPr>
              <a:t> </a:t>
            </a:r>
            <a:r>
              <a:rPr sz="2000" dirty="0" err="1">
                <a:solidFill>
                  <a:srgbClr val="30373D"/>
                </a:solidFill>
                <a:latin typeface="+mj-lt"/>
              </a:rPr>
              <a:t>utjecaj</a:t>
            </a:r>
            <a:r>
              <a:rPr sz="2000" dirty="0">
                <a:solidFill>
                  <a:srgbClr val="30373D"/>
                </a:solidFill>
                <a:latin typeface="+mj-lt"/>
              </a:rPr>
              <a:t> </a:t>
            </a:r>
            <a:r>
              <a:rPr sz="2000" dirty="0" err="1">
                <a:solidFill>
                  <a:srgbClr val="30373D"/>
                </a:solidFill>
                <a:latin typeface="+mj-lt"/>
              </a:rPr>
              <a:t>na</a:t>
            </a:r>
            <a:r>
              <a:rPr sz="2000" dirty="0">
                <a:solidFill>
                  <a:srgbClr val="30373D"/>
                </a:solidFill>
                <a:latin typeface="+mj-lt"/>
              </a:rPr>
              <a:t> </a:t>
            </a:r>
            <a:r>
              <a:rPr sz="2000" dirty="0" err="1">
                <a:solidFill>
                  <a:srgbClr val="30373D"/>
                </a:solidFill>
                <a:latin typeface="+mj-lt"/>
              </a:rPr>
              <a:t>raspoloženje</a:t>
            </a:r>
            <a:r>
              <a:rPr sz="2000" dirty="0">
                <a:solidFill>
                  <a:srgbClr val="30373D"/>
                </a:solidFill>
                <a:latin typeface="+mj-lt"/>
              </a:rPr>
              <a:t> </a:t>
            </a:r>
            <a:r>
              <a:rPr sz="2000" dirty="0" err="1">
                <a:solidFill>
                  <a:srgbClr val="30373D"/>
                </a:solidFill>
                <a:latin typeface="+mj-lt"/>
              </a:rPr>
              <a:t>i</a:t>
            </a:r>
            <a:r>
              <a:rPr sz="2000" dirty="0">
                <a:solidFill>
                  <a:srgbClr val="30373D"/>
                </a:solidFill>
                <a:latin typeface="+mj-lt"/>
              </a:rPr>
              <a:t> </a:t>
            </a:r>
            <a:r>
              <a:rPr sz="2000" dirty="0" err="1">
                <a:solidFill>
                  <a:srgbClr val="30373D"/>
                </a:solidFill>
                <a:latin typeface="+mj-lt"/>
              </a:rPr>
              <a:t>vještine</a:t>
            </a:r>
            <a:endParaRPr sz="2000" dirty="0">
              <a:solidFill>
                <a:srgbClr val="30373D"/>
              </a:solidFill>
              <a:latin typeface="+mj-lt"/>
            </a:endParaRPr>
          </a:p>
          <a:p>
            <a:pPr defTabSz="457200">
              <a:spcAft>
                <a:spcPts val="800"/>
              </a:spcAft>
              <a:defRPr sz="1700">
                <a:solidFill>
                  <a:srgbClr val="30373D"/>
                </a:solidFill>
              </a:defRPr>
            </a:pPr>
            <a:r>
              <a:rPr sz="2000" dirty="0">
                <a:solidFill>
                  <a:srgbClr val="30373D"/>
                </a:solidFill>
                <a:latin typeface="+mj-lt"/>
              </a:rPr>
              <a:t>• </a:t>
            </a:r>
            <a:r>
              <a:rPr sz="2000" dirty="0" err="1">
                <a:solidFill>
                  <a:srgbClr val="30373D"/>
                </a:solidFill>
                <a:latin typeface="+mj-lt"/>
              </a:rPr>
              <a:t>visoko</a:t>
            </a:r>
            <a:r>
              <a:rPr sz="2000" dirty="0">
                <a:solidFill>
                  <a:srgbClr val="30373D"/>
                </a:solidFill>
                <a:latin typeface="+mj-lt"/>
              </a:rPr>
              <a:t> </a:t>
            </a:r>
            <a:r>
              <a:rPr sz="2000" dirty="0" err="1">
                <a:solidFill>
                  <a:srgbClr val="30373D"/>
                </a:solidFill>
                <a:latin typeface="+mj-lt"/>
              </a:rPr>
              <a:t>povjerenje</a:t>
            </a:r>
            <a:r>
              <a:rPr sz="2000" dirty="0">
                <a:solidFill>
                  <a:srgbClr val="30373D"/>
                </a:solidFill>
                <a:latin typeface="+mj-lt"/>
              </a:rPr>
              <a:t> </a:t>
            </a:r>
            <a:r>
              <a:rPr sz="2000" dirty="0" err="1">
                <a:solidFill>
                  <a:srgbClr val="30373D"/>
                </a:solidFill>
                <a:latin typeface="+mj-lt"/>
              </a:rPr>
              <a:t>roditelja</a:t>
            </a:r>
            <a:r>
              <a:rPr sz="2000" dirty="0">
                <a:solidFill>
                  <a:srgbClr val="30373D"/>
                </a:solidFill>
                <a:latin typeface="+mj-lt"/>
              </a:rPr>
              <a:t> u </a:t>
            </a:r>
            <a:r>
              <a:rPr sz="2000" dirty="0" err="1">
                <a:solidFill>
                  <a:srgbClr val="30373D"/>
                </a:solidFill>
                <a:latin typeface="+mj-lt"/>
              </a:rPr>
              <a:t>voditelje</a:t>
            </a:r>
            <a:r>
              <a:rPr sz="2000" dirty="0">
                <a:solidFill>
                  <a:srgbClr val="30373D"/>
                </a:solidFill>
                <a:latin typeface="+mj-lt"/>
              </a:rPr>
              <a:t> </a:t>
            </a:r>
            <a:r>
              <a:rPr sz="2000" dirty="0" err="1">
                <a:solidFill>
                  <a:srgbClr val="30373D"/>
                </a:solidFill>
                <a:latin typeface="+mj-lt"/>
              </a:rPr>
              <a:t>i</a:t>
            </a:r>
            <a:r>
              <a:rPr sz="2000" dirty="0">
                <a:solidFill>
                  <a:srgbClr val="30373D"/>
                </a:solidFill>
                <a:latin typeface="+mj-lt"/>
              </a:rPr>
              <a:t> </a:t>
            </a:r>
            <a:r>
              <a:rPr sz="2000" dirty="0" err="1">
                <a:solidFill>
                  <a:srgbClr val="30373D"/>
                </a:solidFill>
                <a:latin typeface="+mj-lt"/>
              </a:rPr>
              <a:t>spremnost</a:t>
            </a:r>
            <a:r>
              <a:rPr sz="2000" dirty="0">
                <a:solidFill>
                  <a:srgbClr val="30373D"/>
                </a:solidFill>
                <a:latin typeface="+mj-lt"/>
              </a:rPr>
              <a:t> </a:t>
            </a:r>
            <a:r>
              <a:rPr sz="2000" dirty="0" err="1">
                <a:solidFill>
                  <a:srgbClr val="30373D"/>
                </a:solidFill>
                <a:latin typeface="+mj-lt"/>
              </a:rPr>
              <a:t>na</a:t>
            </a:r>
            <a:r>
              <a:rPr sz="2000" dirty="0">
                <a:solidFill>
                  <a:srgbClr val="30373D"/>
                </a:solidFill>
                <a:latin typeface="+mj-lt"/>
              </a:rPr>
              <a:t> </a:t>
            </a:r>
            <a:r>
              <a:rPr sz="2000" dirty="0" err="1">
                <a:solidFill>
                  <a:srgbClr val="30373D"/>
                </a:solidFill>
                <a:latin typeface="+mj-lt"/>
              </a:rPr>
              <a:t>ponovno</a:t>
            </a:r>
            <a:r>
              <a:rPr sz="2000" dirty="0">
                <a:solidFill>
                  <a:srgbClr val="30373D"/>
                </a:solidFill>
                <a:latin typeface="+mj-lt"/>
              </a:rPr>
              <a:t> </a:t>
            </a:r>
            <a:r>
              <a:rPr sz="2000" dirty="0" err="1">
                <a:solidFill>
                  <a:srgbClr val="30373D"/>
                </a:solidFill>
                <a:latin typeface="+mj-lt"/>
              </a:rPr>
              <a:t>uključivanje</a:t>
            </a:r>
            <a:endParaRPr sz="2000" dirty="0">
              <a:solidFill>
                <a:srgbClr val="30373D"/>
              </a:solidFill>
              <a:latin typeface="+mj-lt"/>
            </a:endParaRPr>
          </a:p>
          <a:p>
            <a:pPr defTabSz="457200">
              <a:spcBef>
                <a:spcPts val="1000"/>
              </a:spcBef>
              <a:defRPr sz="1700" b="1">
                <a:solidFill>
                  <a:srgbClr val="2B7A78"/>
                </a:solidFill>
              </a:defRPr>
            </a:pPr>
            <a:r>
              <a:rPr sz="2000" b="1" dirty="0" err="1">
                <a:solidFill>
                  <a:srgbClr val="2B7A78"/>
                </a:solidFill>
                <a:latin typeface="+mj-lt"/>
              </a:rPr>
              <a:t>Fokus</a:t>
            </a:r>
            <a:r>
              <a:rPr sz="2000" b="1" dirty="0">
                <a:solidFill>
                  <a:srgbClr val="2B7A78"/>
                </a:solidFill>
                <a:latin typeface="+mj-lt"/>
              </a:rPr>
              <a:t> </a:t>
            </a:r>
            <a:r>
              <a:rPr sz="2000" b="1" dirty="0" err="1">
                <a:solidFill>
                  <a:srgbClr val="2B7A78"/>
                </a:solidFill>
                <a:latin typeface="+mj-lt"/>
              </a:rPr>
              <a:t>sljedeće</a:t>
            </a:r>
            <a:r>
              <a:rPr sz="2000" b="1" dirty="0">
                <a:solidFill>
                  <a:srgbClr val="2B7A78"/>
                </a:solidFill>
                <a:latin typeface="+mj-lt"/>
              </a:rPr>
              <a:t> </a:t>
            </a:r>
            <a:r>
              <a:rPr sz="2000" b="1" dirty="0" err="1">
                <a:solidFill>
                  <a:srgbClr val="2B7A78"/>
                </a:solidFill>
                <a:latin typeface="+mj-lt"/>
              </a:rPr>
              <a:t>provedbe</a:t>
            </a:r>
            <a:r>
              <a:rPr sz="2000" b="1" dirty="0">
                <a:solidFill>
                  <a:srgbClr val="2B7A78"/>
                </a:solidFill>
                <a:latin typeface="+mj-lt"/>
              </a:rPr>
              <a:t>: </a:t>
            </a:r>
            <a:r>
              <a:rPr sz="2000" b="1" dirty="0" err="1">
                <a:solidFill>
                  <a:srgbClr val="2B7A78"/>
                </a:solidFill>
                <a:latin typeface="+mj-lt"/>
              </a:rPr>
              <a:t>prijevoz</a:t>
            </a:r>
            <a:r>
              <a:rPr sz="2000" b="1" dirty="0">
                <a:solidFill>
                  <a:srgbClr val="2B7A78"/>
                </a:solidFill>
                <a:latin typeface="+mj-lt"/>
              </a:rPr>
              <a:t> + termini + </a:t>
            </a:r>
            <a:r>
              <a:rPr sz="2000" b="1" dirty="0" err="1">
                <a:solidFill>
                  <a:srgbClr val="2B7A78"/>
                </a:solidFill>
                <a:latin typeface="+mj-lt"/>
              </a:rPr>
              <a:t>prehrana</a:t>
            </a:r>
            <a:r>
              <a:rPr sz="2000" b="1" dirty="0">
                <a:solidFill>
                  <a:srgbClr val="2B7A78"/>
                </a:solidFill>
                <a:latin typeface="+mj-lt"/>
              </a:rPr>
              <a:t>, </a:t>
            </a:r>
            <a:r>
              <a:rPr sz="2000" b="1" dirty="0" err="1">
                <a:solidFill>
                  <a:srgbClr val="2B7A78"/>
                </a:solidFill>
                <a:latin typeface="+mj-lt"/>
              </a:rPr>
              <a:t>uz</a:t>
            </a:r>
            <a:r>
              <a:rPr sz="2000" b="1" dirty="0">
                <a:solidFill>
                  <a:srgbClr val="2B7A78"/>
                </a:solidFill>
                <a:latin typeface="+mj-lt"/>
              </a:rPr>
              <a:t> </a:t>
            </a:r>
            <a:r>
              <a:rPr sz="2000" b="1" dirty="0" err="1">
                <a:solidFill>
                  <a:srgbClr val="2B7A78"/>
                </a:solidFill>
                <a:latin typeface="+mj-lt"/>
              </a:rPr>
              <a:t>očuvanje</a:t>
            </a:r>
            <a:r>
              <a:rPr sz="2000" b="1" dirty="0">
                <a:solidFill>
                  <a:srgbClr val="2B7A78"/>
                </a:solidFill>
                <a:latin typeface="+mj-lt"/>
              </a:rPr>
              <a:t> </a:t>
            </a:r>
            <a:r>
              <a:rPr sz="2000" b="1" dirty="0" err="1">
                <a:solidFill>
                  <a:srgbClr val="2B7A78"/>
                </a:solidFill>
                <a:latin typeface="+mj-lt"/>
              </a:rPr>
              <a:t>kvalitete</a:t>
            </a:r>
            <a:r>
              <a:rPr sz="2000" b="1" dirty="0">
                <a:solidFill>
                  <a:srgbClr val="2B7A78"/>
                </a:solidFill>
                <a:latin typeface="+mj-lt"/>
              </a:rPr>
              <a:t> </a:t>
            </a:r>
            <a:r>
              <a:rPr sz="2000" b="1" dirty="0" err="1">
                <a:solidFill>
                  <a:srgbClr val="2B7A78"/>
                </a:solidFill>
                <a:latin typeface="+mj-lt"/>
              </a:rPr>
              <a:t>sadržaja</a:t>
            </a:r>
            <a:r>
              <a:rPr sz="2000" b="1" dirty="0">
                <a:solidFill>
                  <a:srgbClr val="2B7A78"/>
                </a:solidFill>
                <a:latin typeface="+mj-lt"/>
              </a:rPr>
              <a:t> </a:t>
            </a:r>
            <a:r>
              <a:rPr sz="2000" b="1" dirty="0" err="1">
                <a:solidFill>
                  <a:srgbClr val="2B7A78"/>
                </a:solidFill>
                <a:latin typeface="+mj-lt"/>
              </a:rPr>
              <a:t>i</a:t>
            </a:r>
            <a:r>
              <a:rPr sz="2000" b="1" dirty="0">
                <a:solidFill>
                  <a:srgbClr val="2B7A78"/>
                </a:solidFill>
                <a:latin typeface="+mj-lt"/>
              </a:rPr>
              <a:t> </a:t>
            </a:r>
            <a:r>
              <a:rPr sz="2000" b="1" dirty="0" err="1">
                <a:solidFill>
                  <a:srgbClr val="2B7A78"/>
                </a:solidFill>
                <a:latin typeface="+mj-lt"/>
              </a:rPr>
              <a:t>komunikacije</a:t>
            </a:r>
            <a:endParaRPr sz="2000" b="1" dirty="0">
              <a:solidFill>
                <a:srgbClr val="2B7A78"/>
              </a:solidFill>
              <a:latin typeface="+mj-lt"/>
            </a:endParaRPr>
          </a:p>
        </p:txBody>
      </p:sp>
      <p:sp>
        <p:nvSpPr>
          <p:cNvPr id="21" name="Rezervirano mjesto podnožja 20"/>
          <p:cNvSpPr>
            <a:spLocks noGrp="1"/>
          </p:cNvSpPr>
          <p:nvPr>
            <p:ph type="ftr" sz="quarter" idx="11"/>
          </p:nvPr>
        </p:nvSpPr>
        <p:spPr>
          <a:xfrm>
            <a:off x="9166077" y="6339259"/>
            <a:ext cx="2895600" cy="365125"/>
          </a:xfrm>
        </p:spPr>
        <p:txBody>
          <a:bodyPr/>
          <a:lstStyle/>
          <a:p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Županijsko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stručno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vijeće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ravnatelja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OBŽ-a Osijek, 27. </a:t>
            </a:r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kolovoza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2026.</a:t>
            </a:r>
          </a:p>
        </p:txBody>
      </p:sp>
      <p:pic>
        <p:nvPicPr>
          <p:cNvPr id="22" name="Slika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42" y="0"/>
            <a:ext cx="1511939" cy="100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2734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38699" y="283473"/>
            <a:ext cx="5430425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 sz="2500" b="1">
                <a:solidFill>
                  <a:srgbClr val="192A40"/>
                </a:solidFill>
              </a:defRPr>
            </a:pPr>
            <a:r>
              <a:rPr sz="2500" b="1" dirty="0" err="1">
                <a:solidFill>
                  <a:srgbClr val="192A40"/>
                </a:solidFill>
              </a:rPr>
              <a:t>Evaluacija</a:t>
            </a:r>
            <a:r>
              <a:rPr sz="2500" b="1" dirty="0">
                <a:solidFill>
                  <a:srgbClr val="192A40"/>
                </a:solidFill>
              </a:rPr>
              <a:t> </a:t>
            </a:r>
            <a:r>
              <a:rPr sz="2500" b="1" dirty="0" err="1">
                <a:solidFill>
                  <a:srgbClr val="192A40"/>
                </a:solidFill>
              </a:rPr>
              <a:t>voditelja</a:t>
            </a:r>
            <a:r>
              <a:rPr sz="2500" b="1" dirty="0">
                <a:solidFill>
                  <a:srgbClr val="192A40"/>
                </a:solidFill>
              </a:rPr>
              <a:t> </a:t>
            </a:r>
            <a:r>
              <a:rPr sz="2500" b="1" dirty="0" err="1">
                <a:solidFill>
                  <a:srgbClr val="192A40"/>
                </a:solidFill>
              </a:rPr>
              <a:t>aktivnosti</a:t>
            </a:r>
            <a:endParaRPr sz="2500" b="1" dirty="0">
              <a:solidFill>
                <a:srgbClr val="192A4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32746" y="919427"/>
            <a:ext cx="7222298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 sz="1150">
                <a:solidFill>
                  <a:srgbClr val="687580"/>
                </a:solidFill>
              </a:defRPr>
            </a:pPr>
            <a:r>
              <a:rPr sz="1600" dirty="0" err="1">
                <a:solidFill>
                  <a:srgbClr val="687580"/>
                </a:solidFill>
                <a:latin typeface="+mj-lt"/>
              </a:rPr>
              <a:t>Učitelji</a:t>
            </a:r>
            <a:r>
              <a:rPr sz="1600" dirty="0">
                <a:solidFill>
                  <a:srgbClr val="687580"/>
                </a:solidFill>
                <a:latin typeface="+mj-lt"/>
              </a:rPr>
              <a:t> • </a:t>
            </a:r>
            <a:r>
              <a:rPr sz="1600" dirty="0" err="1">
                <a:solidFill>
                  <a:srgbClr val="687580"/>
                </a:solidFill>
                <a:latin typeface="+mj-lt"/>
              </a:rPr>
              <a:t>animatori</a:t>
            </a:r>
            <a:r>
              <a:rPr sz="1600" dirty="0">
                <a:solidFill>
                  <a:srgbClr val="687580"/>
                </a:solidFill>
                <a:latin typeface="+mj-lt"/>
              </a:rPr>
              <a:t> • </a:t>
            </a:r>
            <a:r>
              <a:rPr sz="1600" dirty="0" err="1">
                <a:solidFill>
                  <a:srgbClr val="687580"/>
                </a:solidFill>
                <a:latin typeface="+mj-lt"/>
              </a:rPr>
              <a:t>treneri</a:t>
            </a:r>
            <a:r>
              <a:rPr sz="1600" dirty="0">
                <a:solidFill>
                  <a:srgbClr val="687580"/>
                </a:solidFill>
                <a:latin typeface="+mj-lt"/>
              </a:rPr>
              <a:t> | </a:t>
            </a:r>
            <a:r>
              <a:rPr sz="1600" dirty="0" err="1">
                <a:solidFill>
                  <a:srgbClr val="687580"/>
                </a:solidFill>
                <a:latin typeface="+mj-lt"/>
              </a:rPr>
              <a:t>kvalitativna</a:t>
            </a:r>
            <a:r>
              <a:rPr sz="1600" dirty="0">
                <a:solidFill>
                  <a:srgbClr val="687580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687580"/>
                </a:solidFill>
                <a:latin typeface="+mj-lt"/>
              </a:rPr>
              <a:t>analiza</a:t>
            </a:r>
            <a:r>
              <a:rPr sz="1600" dirty="0">
                <a:solidFill>
                  <a:srgbClr val="687580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687580"/>
                </a:solidFill>
                <a:latin typeface="+mj-lt"/>
              </a:rPr>
              <a:t>dostavljenih</a:t>
            </a:r>
            <a:r>
              <a:rPr sz="1600" dirty="0">
                <a:solidFill>
                  <a:srgbClr val="687580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687580"/>
                </a:solidFill>
                <a:latin typeface="+mj-lt"/>
              </a:rPr>
              <a:t>evaluacijskih</a:t>
            </a:r>
            <a:r>
              <a:rPr sz="1600" dirty="0">
                <a:solidFill>
                  <a:srgbClr val="687580"/>
                </a:solidFill>
                <a:latin typeface="+mj-lt"/>
              </a:rPr>
              <a:t> </a:t>
            </a:r>
            <a:r>
              <a:rPr sz="1600" dirty="0" err="1">
                <a:solidFill>
                  <a:srgbClr val="687580"/>
                </a:solidFill>
                <a:latin typeface="+mj-lt"/>
              </a:rPr>
              <a:t>obrazaca</a:t>
            </a:r>
            <a:endParaRPr sz="1600" dirty="0">
              <a:solidFill>
                <a:srgbClr val="687580"/>
              </a:solidFill>
              <a:latin typeface="+mj-lt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40080" y="1417320"/>
            <a:ext cx="3566160" cy="1417320"/>
          </a:xfrm>
          <a:prstGeom prst="roundRect">
            <a:avLst/>
          </a:prstGeom>
          <a:solidFill>
            <a:srgbClr val="F4F7F8"/>
          </a:solidFill>
          <a:ln>
            <a:solidFill>
              <a:srgbClr val="E1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sz="200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0080" y="1417320"/>
            <a:ext cx="73152" cy="1417320"/>
          </a:xfrm>
          <a:prstGeom prst="rect">
            <a:avLst/>
          </a:prstGeom>
          <a:solidFill>
            <a:srgbClr val="268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16152" y="1859577"/>
            <a:ext cx="32186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 sz="1400" b="1">
                <a:solidFill>
                  <a:srgbClr val="192A40"/>
                </a:solidFill>
              </a:defRPr>
            </a:pPr>
            <a:r>
              <a:rPr sz="1600" b="1" dirty="0">
                <a:solidFill>
                  <a:srgbClr val="192A40"/>
                </a:solidFill>
              </a:rPr>
              <a:t>Program </a:t>
            </a:r>
            <a:r>
              <a:rPr sz="1600" b="1" dirty="0" err="1">
                <a:solidFill>
                  <a:srgbClr val="192A40"/>
                </a:solidFill>
              </a:rPr>
              <a:t>primjeren</a:t>
            </a:r>
            <a:r>
              <a:rPr sz="1600" b="1" dirty="0">
                <a:solidFill>
                  <a:srgbClr val="192A40"/>
                </a:solidFill>
              </a:rPr>
              <a:t> </a:t>
            </a:r>
            <a:r>
              <a:rPr sz="1600" b="1" dirty="0" err="1">
                <a:solidFill>
                  <a:srgbClr val="192A40"/>
                </a:solidFill>
              </a:rPr>
              <a:t>dobi</a:t>
            </a:r>
            <a:endParaRPr sz="1600" b="1" dirty="0">
              <a:solidFill>
                <a:srgbClr val="192A4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370832" y="1371600"/>
            <a:ext cx="3566160" cy="1417320"/>
          </a:xfrm>
          <a:prstGeom prst="roundRect">
            <a:avLst/>
          </a:prstGeom>
          <a:solidFill>
            <a:srgbClr val="F4F7F8"/>
          </a:solidFill>
          <a:ln>
            <a:solidFill>
              <a:srgbClr val="E1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43400" y="1417320"/>
            <a:ext cx="73152" cy="1417320"/>
          </a:xfrm>
          <a:prstGeom prst="rect">
            <a:avLst/>
          </a:prstGeom>
          <a:solidFill>
            <a:srgbClr val="5091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81728" y="1875814"/>
            <a:ext cx="32186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 sz="1400" b="1">
                <a:solidFill>
                  <a:srgbClr val="192A40"/>
                </a:solidFill>
              </a:defRPr>
            </a:pPr>
            <a:r>
              <a:rPr sz="1600" b="1" dirty="0" err="1">
                <a:solidFill>
                  <a:srgbClr val="192A40"/>
                </a:solidFill>
              </a:rPr>
              <a:t>Djeca</a:t>
            </a:r>
            <a:r>
              <a:rPr sz="1600" b="1" dirty="0">
                <a:solidFill>
                  <a:srgbClr val="192A40"/>
                </a:solidFill>
              </a:rPr>
              <a:t> </a:t>
            </a:r>
            <a:r>
              <a:rPr sz="1600" b="1" dirty="0" err="1">
                <a:solidFill>
                  <a:srgbClr val="192A40"/>
                </a:solidFill>
              </a:rPr>
              <a:t>motivirana</a:t>
            </a:r>
            <a:r>
              <a:rPr sz="1600" b="1" dirty="0">
                <a:solidFill>
                  <a:srgbClr val="192A40"/>
                </a:solidFill>
              </a:rPr>
              <a:t> </a:t>
            </a:r>
            <a:r>
              <a:rPr sz="1600" b="1" dirty="0" err="1">
                <a:solidFill>
                  <a:srgbClr val="192A40"/>
                </a:solidFill>
              </a:rPr>
              <a:t>i</a:t>
            </a:r>
            <a:r>
              <a:rPr sz="1600" b="1" dirty="0">
                <a:solidFill>
                  <a:srgbClr val="192A40"/>
                </a:solidFill>
              </a:rPr>
              <a:t> </a:t>
            </a:r>
            <a:r>
              <a:rPr sz="1600" b="1" dirty="0" err="1">
                <a:solidFill>
                  <a:srgbClr val="192A40"/>
                </a:solidFill>
              </a:rPr>
              <a:t>aktivna</a:t>
            </a:r>
            <a:endParaRPr sz="1600" b="1" dirty="0">
              <a:solidFill>
                <a:srgbClr val="192A4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046720" y="1417320"/>
            <a:ext cx="3520440" cy="1417320"/>
          </a:xfrm>
          <a:prstGeom prst="roundRect">
            <a:avLst/>
          </a:prstGeom>
          <a:solidFill>
            <a:srgbClr val="F4F7F8"/>
          </a:solidFill>
          <a:ln>
            <a:solidFill>
              <a:srgbClr val="E1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046720" y="1417320"/>
            <a:ext cx="73152" cy="1417320"/>
          </a:xfrm>
          <a:prstGeom prst="rect">
            <a:avLst/>
          </a:prstGeom>
          <a:solidFill>
            <a:srgbClr val="E88B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57616" y="1832533"/>
            <a:ext cx="3172968" cy="587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 sz="1400" b="1">
                <a:solidFill>
                  <a:srgbClr val="192A40"/>
                </a:solidFill>
              </a:defRPr>
            </a:pPr>
            <a:r>
              <a:rPr sz="1600" b="1" dirty="0" err="1">
                <a:solidFill>
                  <a:srgbClr val="192A40"/>
                </a:solidFill>
              </a:rPr>
              <a:t>Uvjeti</a:t>
            </a:r>
            <a:r>
              <a:rPr sz="1600" b="1" dirty="0">
                <a:solidFill>
                  <a:srgbClr val="192A40"/>
                </a:solidFill>
              </a:rPr>
              <a:t> </a:t>
            </a:r>
            <a:r>
              <a:rPr sz="1600" b="1" dirty="0" err="1">
                <a:solidFill>
                  <a:srgbClr val="192A40"/>
                </a:solidFill>
              </a:rPr>
              <a:t>uglavnom</a:t>
            </a:r>
            <a:r>
              <a:rPr sz="1600" b="1" dirty="0">
                <a:solidFill>
                  <a:srgbClr val="192A40"/>
                </a:solidFill>
              </a:rPr>
              <a:t> </a:t>
            </a:r>
            <a:r>
              <a:rPr sz="1600" b="1" dirty="0" err="1">
                <a:solidFill>
                  <a:srgbClr val="192A40"/>
                </a:solidFill>
              </a:rPr>
              <a:t>dobri</a:t>
            </a:r>
            <a:endParaRPr sz="1600" b="1" dirty="0">
              <a:solidFill>
                <a:srgbClr val="192A40"/>
              </a:solidFill>
            </a:endParaRPr>
          </a:p>
          <a:p>
            <a:pPr defTabSz="457200">
              <a:spcBef>
                <a:spcPts val="500"/>
              </a:spcBef>
              <a:defRPr sz="1100">
                <a:solidFill>
                  <a:srgbClr val="192A40"/>
                </a:solidFill>
              </a:defRPr>
            </a:pPr>
            <a:endParaRPr sz="1200" dirty="0">
              <a:solidFill>
                <a:srgbClr val="192A40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07565" y="3144425"/>
            <a:ext cx="10927080" cy="2423160"/>
          </a:xfrm>
          <a:prstGeom prst="roundRect">
            <a:avLst/>
          </a:prstGeom>
          <a:solidFill>
            <a:srgbClr val="FFFFFF"/>
          </a:solidFill>
          <a:ln>
            <a:solidFill>
              <a:srgbClr val="268A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sz="2000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14400" y="3429000"/>
            <a:ext cx="101727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 sz="1600" b="1">
                <a:solidFill>
                  <a:srgbClr val="268A8F"/>
                </a:solidFill>
              </a:defRPr>
            </a:pPr>
            <a:r>
              <a:rPr sz="2000" b="1" dirty="0" err="1">
                <a:solidFill>
                  <a:srgbClr val="268A8F"/>
                </a:solidFill>
                <a:latin typeface="+mj-lt"/>
              </a:rPr>
              <a:t>Ključni</a:t>
            </a:r>
            <a:r>
              <a:rPr sz="2000" b="1" dirty="0">
                <a:solidFill>
                  <a:srgbClr val="268A8F"/>
                </a:solidFill>
                <a:latin typeface="+mj-lt"/>
              </a:rPr>
              <a:t> </a:t>
            </a:r>
            <a:r>
              <a:rPr sz="2000" b="1" dirty="0" err="1">
                <a:solidFill>
                  <a:srgbClr val="268A8F"/>
                </a:solidFill>
                <a:latin typeface="+mj-lt"/>
              </a:rPr>
              <a:t>nalaz</a:t>
            </a:r>
            <a:endParaRPr sz="2000" b="1" dirty="0">
              <a:solidFill>
                <a:srgbClr val="268A8F"/>
              </a:solidFill>
              <a:latin typeface="+mj-lt"/>
            </a:endParaRPr>
          </a:p>
          <a:p>
            <a:pPr defTabSz="457200">
              <a:spcBef>
                <a:spcPts val="800"/>
              </a:spcBef>
              <a:defRPr sz="1400">
                <a:solidFill>
                  <a:srgbClr val="192A40"/>
                </a:solidFill>
              </a:defRPr>
            </a:pPr>
            <a:r>
              <a:rPr sz="2000" dirty="0">
                <a:solidFill>
                  <a:srgbClr val="192A40"/>
                </a:solidFill>
                <a:latin typeface="+mj-lt"/>
              </a:rPr>
              <a:t>• </a:t>
            </a:r>
            <a:r>
              <a:rPr sz="2000" dirty="0" err="1">
                <a:solidFill>
                  <a:srgbClr val="192A40"/>
                </a:solidFill>
                <a:latin typeface="+mj-lt"/>
              </a:rPr>
              <a:t>Voditelji</a:t>
            </a:r>
            <a:r>
              <a:rPr sz="2000" dirty="0">
                <a:solidFill>
                  <a:srgbClr val="192A40"/>
                </a:solidFill>
                <a:latin typeface="+mj-lt"/>
              </a:rPr>
              <a:t> ne </a:t>
            </a:r>
            <a:r>
              <a:rPr sz="2000" dirty="0" err="1">
                <a:solidFill>
                  <a:srgbClr val="192A40"/>
                </a:solidFill>
                <a:latin typeface="+mj-lt"/>
              </a:rPr>
              <a:t>dovode</a:t>
            </a:r>
            <a:r>
              <a:rPr sz="2000" dirty="0">
                <a:solidFill>
                  <a:srgbClr val="192A40"/>
                </a:solidFill>
                <a:latin typeface="+mj-lt"/>
              </a:rPr>
              <a:t> u </a:t>
            </a:r>
            <a:r>
              <a:rPr sz="2000" dirty="0" err="1">
                <a:solidFill>
                  <a:srgbClr val="192A40"/>
                </a:solidFill>
                <a:latin typeface="+mj-lt"/>
              </a:rPr>
              <a:t>pitanje</a:t>
            </a:r>
            <a:r>
              <a:rPr sz="2000" dirty="0">
                <a:solidFill>
                  <a:srgbClr val="192A40"/>
                </a:solidFill>
                <a:latin typeface="+mj-lt"/>
              </a:rPr>
              <a:t> </a:t>
            </a:r>
            <a:r>
              <a:rPr sz="2000" dirty="0" err="1">
                <a:solidFill>
                  <a:srgbClr val="192A40"/>
                </a:solidFill>
                <a:latin typeface="+mj-lt"/>
              </a:rPr>
              <a:t>vrijednost</a:t>
            </a:r>
            <a:r>
              <a:rPr sz="2000" dirty="0">
                <a:solidFill>
                  <a:srgbClr val="192A40"/>
                </a:solidFill>
                <a:latin typeface="+mj-lt"/>
              </a:rPr>
              <a:t> </a:t>
            </a:r>
            <a:r>
              <a:rPr sz="2000" dirty="0" err="1">
                <a:solidFill>
                  <a:srgbClr val="192A40"/>
                </a:solidFill>
                <a:latin typeface="+mj-lt"/>
              </a:rPr>
              <a:t>sadržaja</a:t>
            </a:r>
            <a:r>
              <a:rPr sz="2000" dirty="0">
                <a:solidFill>
                  <a:srgbClr val="192A40"/>
                </a:solidFill>
                <a:latin typeface="+mj-lt"/>
              </a:rPr>
              <a:t> </a:t>
            </a:r>
            <a:r>
              <a:rPr sz="2000" dirty="0" err="1">
                <a:solidFill>
                  <a:srgbClr val="192A40"/>
                </a:solidFill>
                <a:latin typeface="+mj-lt"/>
              </a:rPr>
              <a:t>projekta</a:t>
            </a:r>
            <a:r>
              <a:rPr sz="2000" dirty="0">
                <a:solidFill>
                  <a:srgbClr val="192A40"/>
                </a:solidFill>
                <a:latin typeface="+mj-lt"/>
              </a:rPr>
              <a:t>.</a:t>
            </a:r>
          </a:p>
          <a:p>
            <a:pPr defTabSz="457200">
              <a:spcBef>
                <a:spcPts val="800"/>
              </a:spcBef>
              <a:defRPr sz="1400">
                <a:solidFill>
                  <a:srgbClr val="192A40"/>
                </a:solidFill>
              </a:defRPr>
            </a:pPr>
            <a:r>
              <a:rPr sz="2000" dirty="0">
                <a:solidFill>
                  <a:srgbClr val="192A40"/>
                </a:solidFill>
                <a:latin typeface="+mj-lt"/>
              </a:rPr>
              <a:t>• </a:t>
            </a:r>
            <a:r>
              <a:rPr sz="2000" dirty="0" err="1">
                <a:solidFill>
                  <a:srgbClr val="192A40"/>
                </a:solidFill>
                <a:latin typeface="+mj-lt"/>
              </a:rPr>
              <a:t>Primjedbe</a:t>
            </a:r>
            <a:r>
              <a:rPr sz="2000" dirty="0">
                <a:solidFill>
                  <a:srgbClr val="192A40"/>
                </a:solidFill>
                <a:latin typeface="+mj-lt"/>
              </a:rPr>
              <a:t> </a:t>
            </a:r>
            <a:r>
              <a:rPr sz="2000" dirty="0" err="1">
                <a:solidFill>
                  <a:srgbClr val="192A40"/>
                </a:solidFill>
                <a:latin typeface="+mj-lt"/>
              </a:rPr>
              <a:t>su</a:t>
            </a:r>
            <a:r>
              <a:rPr sz="2000" dirty="0">
                <a:solidFill>
                  <a:srgbClr val="192A40"/>
                </a:solidFill>
                <a:latin typeface="+mj-lt"/>
              </a:rPr>
              <a:t> </a:t>
            </a:r>
            <a:r>
              <a:rPr sz="2000" dirty="0" err="1">
                <a:solidFill>
                  <a:srgbClr val="192A40"/>
                </a:solidFill>
                <a:latin typeface="+mj-lt"/>
              </a:rPr>
              <a:t>prvenstveno</a:t>
            </a:r>
            <a:r>
              <a:rPr sz="2000" dirty="0">
                <a:solidFill>
                  <a:srgbClr val="192A40"/>
                </a:solidFill>
                <a:latin typeface="+mj-lt"/>
              </a:rPr>
              <a:t> </a:t>
            </a:r>
            <a:r>
              <a:rPr sz="2000" dirty="0" err="1">
                <a:solidFill>
                  <a:srgbClr val="192A40"/>
                </a:solidFill>
                <a:latin typeface="+mj-lt"/>
              </a:rPr>
              <a:t>usmjerene</a:t>
            </a:r>
            <a:r>
              <a:rPr sz="2000" dirty="0">
                <a:solidFill>
                  <a:srgbClr val="192A40"/>
                </a:solidFill>
                <a:latin typeface="+mj-lt"/>
              </a:rPr>
              <a:t> </a:t>
            </a:r>
            <a:r>
              <a:rPr sz="2000" dirty="0" err="1">
                <a:solidFill>
                  <a:srgbClr val="192A40"/>
                </a:solidFill>
                <a:latin typeface="+mj-lt"/>
              </a:rPr>
              <a:t>na</a:t>
            </a:r>
            <a:r>
              <a:rPr sz="2000" dirty="0">
                <a:solidFill>
                  <a:srgbClr val="192A40"/>
                </a:solidFill>
                <a:latin typeface="+mj-lt"/>
              </a:rPr>
              <a:t> </a:t>
            </a:r>
            <a:r>
              <a:rPr sz="2000" dirty="0" err="1">
                <a:solidFill>
                  <a:srgbClr val="192A40"/>
                </a:solidFill>
                <a:latin typeface="+mj-lt"/>
              </a:rPr>
              <a:t>ritam</a:t>
            </a:r>
            <a:r>
              <a:rPr sz="2000" dirty="0">
                <a:solidFill>
                  <a:srgbClr val="192A40"/>
                </a:solidFill>
                <a:latin typeface="+mj-lt"/>
              </a:rPr>
              <a:t> </a:t>
            </a:r>
            <a:r>
              <a:rPr sz="2000" dirty="0" err="1">
                <a:solidFill>
                  <a:srgbClr val="192A40"/>
                </a:solidFill>
                <a:latin typeface="+mj-lt"/>
              </a:rPr>
              <a:t>provedbe</a:t>
            </a:r>
            <a:r>
              <a:rPr sz="2000" dirty="0">
                <a:solidFill>
                  <a:srgbClr val="192A40"/>
                </a:solidFill>
                <a:latin typeface="+mj-lt"/>
              </a:rPr>
              <a:t>, </a:t>
            </a:r>
            <a:r>
              <a:rPr sz="2000" dirty="0" err="1">
                <a:solidFill>
                  <a:srgbClr val="192A40"/>
                </a:solidFill>
                <a:latin typeface="+mj-lt"/>
              </a:rPr>
              <a:t>veličinu</a:t>
            </a:r>
            <a:r>
              <a:rPr sz="2000" dirty="0">
                <a:solidFill>
                  <a:srgbClr val="192A40"/>
                </a:solidFill>
                <a:latin typeface="+mj-lt"/>
              </a:rPr>
              <a:t> </a:t>
            </a:r>
            <a:r>
              <a:rPr sz="2000" dirty="0" err="1">
                <a:solidFill>
                  <a:srgbClr val="192A40"/>
                </a:solidFill>
                <a:latin typeface="+mj-lt"/>
              </a:rPr>
              <a:t>skupina</a:t>
            </a:r>
            <a:r>
              <a:rPr sz="2000" dirty="0">
                <a:solidFill>
                  <a:srgbClr val="192A40"/>
                </a:solidFill>
                <a:latin typeface="+mj-lt"/>
              </a:rPr>
              <a:t>, </a:t>
            </a:r>
            <a:r>
              <a:rPr sz="2000" dirty="0" err="1">
                <a:solidFill>
                  <a:srgbClr val="192A40"/>
                </a:solidFill>
                <a:latin typeface="+mj-lt"/>
              </a:rPr>
              <a:t>broj</a:t>
            </a:r>
            <a:r>
              <a:rPr sz="2000" dirty="0">
                <a:solidFill>
                  <a:srgbClr val="192A40"/>
                </a:solidFill>
                <a:latin typeface="+mj-lt"/>
              </a:rPr>
              <a:t> sati </a:t>
            </a:r>
            <a:r>
              <a:rPr sz="2000" dirty="0" err="1">
                <a:solidFill>
                  <a:srgbClr val="192A40"/>
                </a:solidFill>
                <a:latin typeface="+mj-lt"/>
              </a:rPr>
              <a:t>pojedinih</a:t>
            </a:r>
            <a:r>
              <a:rPr sz="2000" dirty="0">
                <a:solidFill>
                  <a:srgbClr val="192A40"/>
                </a:solidFill>
                <a:latin typeface="+mj-lt"/>
              </a:rPr>
              <a:t> </a:t>
            </a:r>
            <a:r>
              <a:rPr sz="2000" dirty="0" err="1">
                <a:solidFill>
                  <a:srgbClr val="192A40"/>
                </a:solidFill>
                <a:latin typeface="+mj-lt"/>
              </a:rPr>
              <a:t>aktivnosti</a:t>
            </a:r>
            <a:r>
              <a:rPr sz="2000" dirty="0">
                <a:solidFill>
                  <a:srgbClr val="192A40"/>
                </a:solidFill>
                <a:latin typeface="+mj-lt"/>
              </a:rPr>
              <a:t> </a:t>
            </a:r>
            <a:r>
              <a:rPr sz="2000" dirty="0" err="1">
                <a:solidFill>
                  <a:srgbClr val="192A40"/>
                </a:solidFill>
                <a:latin typeface="+mj-lt"/>
              </a:rPr>
              <a:t>i</a:t>
            </a:r>
            <a:r>
              <a:rPr sz="2000" dirty="0">
                <a:solidFill>
                  <a:srgbClr val="192A40"/>
                </a:solidFill>
                <a:latin typeface="+mj-lt"/>
              </a:rPr>
              <a:t> </a:t>
            </a:r>
            <a:r>
              <a:rPr sz="2000" dirty="0" err="1">
                <a:solidFill>
                  <a:srgbClr val="192A40"/>
                </a:solidFill>
                <a:latin typeface="+mj-lt"/>
              </a:rPr>
              <a:t>koordinaciju</a:t>
            </a:r>
            <a:r>
              <a:rPr sz="2000" dirty="0">
                <a:solidFill>
                  <a:srgbClr val="192A40"/>
                </a:solidFill>
                <a:latin typeface="+mj-lt"/>
              </a:rPr>
              <a:t>.</a:t>
            </a:r>
          </a:p>
          <a:p>
            <a:pPr defTabSz="457200">
              <a:spcBef>
                <a:spcPts val="800"/>
              </a:spcBef>
              <a:defRPr sz="1400">
                <a:solidFill>
                  <a:srgbClr val="192A40"/>
                </a:solidFill>
              </a:defRPr>
            </a:pPr>
            <a:r>
              <a:rPr sz="2000" dirty="0">
                <a:solidFill>
                  <a:srgbClr val="192A40"/>
                </a:solidFill>
                <a:latin typeface="+mj-lt"/>
              </a:rPr>
              <a:t>• </a:t>
            </a:r>
            <a:r>
              <a:rPr lang="hr-HR" sz="2000" dirty="0">
                <a:solidFill>
                  <a:srgbClr val="192A40"/>
                </a:solidFill>
                <a:latin typeface="+mj-lt"/>
              </a:rPr>
              <a:t>P</a:t>
            </a:r>
            <a:r>
              <a:rPr sz="2000" dirty="0" err="1">
                <a:solidFill>
                  <a:srgbClr val="192A40"/>
                </a:solidFill>
                <a:latin typeface="+mj-lt"/>
              </a:rPr>
              <a:t>otreb</a:t>
            </a:r>
            <a:r>
              <a:rPr lang="hr-HR" sz="2000" dirty="0">
                <a:solidFill>
                  <a:srgbClr val="192A40"/>
                </a:solidFill>
                <a:latin typeface="+mj-lt"/>
              </a:rPr>
              <a:t>a</a:t>
            </a:r>
            <a:r>
              <a:rPr sz="2000" dirty="0">
                <a:solidFill>
                  <a:srgbClr val="192A40"/>
                </a:solidFill>
                <a:latin typeface="+mj-lt"/>
              </a:rPr>
              <a:t> </a:t>
            </a:r>
            <a:r>
              <a:rPr sz="2000" dirty="0" err="1">
                <a:solidFill>
                  <a:srgbClr val="192A40"/>
                </a:solidFill>
                <a:latin typeface="+mj-lt"/>
              </a:rPr>
              <a:t>organizacijskog</a:t>
            </a:r>
            <a:r>
              <a:rPr sz="2000" dirty="0">
                <a:solidFill>
                  <a:srgbClr val="192A40"/>
                </a:solidFill>
                <a:latin typeface="+mj-lt"/>
              </a:rPr>
              <a:t>, a ne </a:t>
            </a:r>
            <a:r>
              <a:rPr sz="2000" dirty="0" err="1">
                <a:solidFill>
                  <a:srgbClr val="192A40"/>
                </a:solidFill>
                <a:latin typeface="+mj-lt"/>
              </a:rPr>
              <a:t>sadržajnog</a:t>
            </a:r>
            <a:r>
              <a:rPr sz="2000" dirty="0">
                <a:solidFill>
                  <a:srgbClr val="192A40"/>
                </a:solidFill>
                <a:latin typeface="+mj-lt"/>
              </a:rPr>
              <a:t> </a:t>
            </a:r>
            <a:r>
              <a:rPr sz="2000" dirty="0" err="1">
                <a:solidFill>
                  <a:srgbClr val="192A40"/>
                </a:solidFill>
                <a:latin typeface="+mj-lt"/>
              </a:rPr>
              <a:t>redizajna</a:t>
            </a:r>
            <a:r>
              <a:rPr sz="2000" dirty="0">
                <a:solidFill>
                  <a:srgbClr val="192A40"/>
                </a:solidFill>
                <a:latin typeface="+mj-lt"/>
              </a:rPr>
              <a:t> </a:t>
            </a:r>
            <a:r>
              <a:rPr sz="2000" dirty="0" err="1">
                <a:solidFill>
                  <a:srgbClr val="192A40"/>
                </a:solidFill>
                <a:latin typeface="+mj-lt"/>
              </a:rPr>
              <a:t>projekta</a:t>
            </a:r>
            <a:r>
              <a:rPr sz="2000" dirty="0">
                <a:solidFill>
                  <a:srgbClr val="192A40"/>
                </a:solidFill>
                <a:latin typeface="+mj-lt"/>
              </a:rPr>
              <a:t>.</a:t>
            </a:r>
          </a:p>
        </p:txBody>
      </p:sp>
      <p:sp>
        <p:nvSpPr>
          <p:cNvPr id="15" name="Rezervirano mjesto podnožja 14"/>
          <p:cNvSpPr>
            <a:spLocks noGrp="1"/>
          </p:cNvSpPr>
          <p:nvPr>
            <p:ph type="ftr" sz="quarter" idx="11"/>
          </p:nvPr>
        </p:nvSpPr>
        <p:spPr>
          <a:xfrm>
            <a:off x="9123347" y="6331316"/>
            <a:ext cx="2895600" cy="365125"/>
          </a:xfrm>
        </p:spPr>
        <p:txBody>
          <a:bodyPr/>
          <a:lstStyle/>
          <a:p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Županijsko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stručno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vijeće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ravnatelja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OBŽ-a Osijek, 27. </a:t>
            </a:r>
            <a:r>
              <a:rPr lang="en-US" dirty="0" err="1">
                <a:solidFill>
                  <a:prstClr val="black">
                    <a:tint val="75000"/>
                  </a:prstClr>
                </a:solidFill>
              </a:rPr>
              <a:t>kolovoza</a:t>
            </a: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2026.</a:t>
            </a:r>
          </a:p>
        </p:txBody>
      </p:sp>
      <p:pic>
        <p:nvPicPr>
          <p:cNvPr id="16" name="Slika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42" y="0"/>
            <a:ext cx="1511939" cy="100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5125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95193" y="96578"/>
            <a:ext cx="1908137" cy="1274408"/>
          </a:xfrm>
          <a:prstGeom prst="rect">
            <a:avLst/>
          </a:prstGeom>
        </p:spPr>
      </p:pic>
      <p:sp>
        <p:nvSpPr>
          <p:cNvPr id="2" name="TekstniOkvir 1"/>
          <p:cNvSpPr txBox="1"/>
          <p:nvPr/>
        </p:nvSpPr>
        <p:spPr>
          <a:xfrm>
            <a:off x="1896892" y="3017521"/>
            <a:ext cx="7044236" cy="1200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hr-HR" sz="2400" b="1" dirty="0">
                <a:solidFill>
                  <a:prstClr val="white"/>
                </a:solidFill>
              </a:rPr>
              <a:t>PROVEDBA PROJEKTA JE NAŠE UČENIKE</a:t>
            </a:r>
          </a:p>
          <a:p>
            <a:pPr algn="ctr"/>
            <a:r>
              <a:rPr lang="hr-HR" sz="2400" b="1" dirty="0">
                <a:solidFill>
                  <a:prstClr val="white"/>
                </a:solidFill>
              </a:rPr>
              <a:t>OBOGATILA I OTVORILA NOVE MOGUĆNOSTI!</a:t>
            </a:r>
          </a:p>
          <a:p>
            <a:pPr algn="ctr"/>
            <a:r>
              <a:rPr lang="hr-HR" sz="2400" b="1" dirty="0">
                <a:solidFill>
                  <a:prstClr val="white"/>
                </a:solidFill>
              </a:rPr>
              <a:t>ULAGANJE U UČENIKE JE NAJSIGURNIJA BUDUĆNOST!</a:t>
            </a: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1171" y="1712596"/>
            <a:ext cx="3495675" cy="1304925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892" y="203384"/>
            <a:ext cx="3346994" cy="530398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892" y="804079"/>
            <a:ext cx="8894835" cy="170703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3421185" y="4814889"/>
            <a:ext cx="4057521" cy="707886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HVALA NA PAŽNJI!</a:t>
            </a:r>
          </a:p>
        </p:txBody>
      </p:sp>
      <p:sp>
        <p:nvSpPr>
          <p:cNvPr id="9" name="Rezervirano mjesto podnožja 14"/>
          <p:cNvSpPr txBox="1">
            <a:spLocks/>
          </p:cNvSpPr>
          <p:nvPr/>
        </p:nvSpPr>
        <p:spPr>
          <a:xfrm>
            <a:off x="9123347" y="633131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sr-Latn-R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Županijsko stručno vijeće ravnatelja OBŽ-a Osijek, 27. kolovoza 2026.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9427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42" y="0"/>
            <a:ext cx="1511939" cy="1005927"/>
          </a:xfrm>
          <a:prstGeom prst="rect">
            <a:avLst/>
          </a:prstGeom>
        </p:spPr>
      </p:pic>
      <p:sp>
        <p:nvSpPr>
          <p:cNvPr id="9" name="Rezervirano mjesto podnožja 8"/>
          <p:cNvSpPr>
            <a:spLocks noGrp="1"/>
          </p:cNvSpPr>
          <p:nvPr>
            <p:ph type="ftr" sz="quarter" idx="11"/>
          </p:nvPr>
        </p:nvSpPr>
        <p:spPr>
          <a:xfrm>
            <a:off x="7898829" y="6288003"/>
            <a:ext cx="4114800" cy="365125"/>
          </a:xfrm>
        </p:spPr>
        <p:txBody>
          <a:bodyPr/>
          <a:lstStyle/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Županijsko stručno vijeće ravnatelja OBŽ-a</a:t>
            </a:r>
          </a:p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Osijek, 27. kolovoza 2026.</a:t>
            </a:r>
          </a:p>
        </p:txBody>
      </p:sp>
      <p:sp>
        <p:nvSpPr>
          <p:cNvPr id="4" name="TekstniOkvir 3"/>
          <p:cNvSpPr txBox="1"/>
          <p:nvPr/>
        </p:nvSpPr>
        <p:spPr>
          <a:xfrm>
            <a:off x="683490" y="1375382"/>
            <a:ext cx="10280073" cy="48936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hr-HR" sz="2400" dirty="0"/>
              <a:t>UKRATKO O PROJEKTU</a:t>
            </a:r>
            <a:endParaRPr lang="hr-HR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/>
              <a:t>svim učenicima od 1. do 4. razreda omogućiti stjecanje novih znanja iz kulture i zaštite okoliša; stjecanje zdravih navika i motoričkih vještina te razvijati empatiju, timski duh i samopouzdanje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/>
              <a:t>svi programi su za učenike (64) potpuno </a:t>
            </a:r>
            <a:r>
              <a:rPr lang="hr-HR" sz="2400" b="1" dirty="0"/>
              <a:t>BESPLATNI, </a:t>
            </a:r>
            <a:r>
              <a:rPr lang="hr-HR" sz="2400" dirty="0"/>
              <a:t>potrebna suglasnost roditelja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/>
              <a:t>aktivnosti se provode od siječnja 2026. do početka šk. god. 2026./2027. IZVAN REDOVITE NASTAVE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/>
              <a:t>nositelji aktivnosti su učitelji naše škole (razredna nastava, učitelj TZK i EJ)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/>
              <a:t>ažurna i detaljna dokumentacija, angažiran obrt za usluge od strane Općine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/>
              <a:t>rad računovođe, tajnice i ravnateljice nije financiran iz projekta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/>
              <a:t>Kupljena oprema za potrebe provođenja projekta u vlasništvu škole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/>
              <a:t>Web stranica projekta</a:t>
            </a:r>
          </a:p>
        </p:txBody>
      </p:sp>
    </p:spTree>
    <p:extLst>
      <p:ext uri="{BB962C8B-B14F-4D97-AF65-F5344CB8AC3E}">
        <p14:creationId xmlns:p14="http://schemas.microsoft.com/office/powerpoint/2010/main" val="3764653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42" y="0"/>
            <a:ext cx="1511939" cy="1005927"/>
          </a:xfrm>
          <a:prstGeom prst="rect">
            <a:avLst/>
          </a:prstGeom>
        </p:spPr>
      </p:pic>
      <p:sp>
        <p:nvSpPr>
          <p:cNvPr id="9" name="Rezervirano mjesto podnožja 8"/>
          <p:cNvSpPr>
            <a:spLocks noGrp="1"/>
          </p:cNvSpPr>
          <p:nvPr>
            <p:ph type="ftr" sz="quarter" idx="11"/>
          </p:nvPr>
        </p:nvSpPr>
        <p:spPr>
          <a:xfrm>
            <a:off x="7898829" y="6288003"/>
            <a:ext cx="4114800" cy="365125"/>
          </a:xfrm>
        </p:spPr>
        <p:txBody>
          <a:bodyPr/>
          <a:lstStyle/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Županijsko stručno vijeće ravnatelja OBŽ-a</a:t>
            </a:r>
          </a:p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Osijek, 27. kolovoza 2026.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210C1781-1255-49D2-B543-35AD96DBDD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6861"/>
            <a:ext cx="12192000" cy="433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654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42" y="0"/>
            <a:ext cx="1511939" cy="1005927"/>
          </a:xfrm>
          <a:prstGeom prst="rect">
            <a:avLst/>
          </a:prstGeom>
        </p:spPr>
      </p:pic>
      <p:sp>
        <p:nvSpPr>
          <p:cNvPr id="9" name="Rezervirano mjesto podnožja 8"/>
          <p:cNvSpPr>
            <a:spLocks noGrp="1"/>
          </p:cNvSpPr>
          <p:nvPr>
            <p:ph type="ftr" sz="quarter" idx="11"/>
          </p:nvPr>
        </p:nvSpPr>
        <p:spPr>
          <a:xfrm>
            <a:off x="7898829" y="6288003"/>
            <a:ext cx="4114800" cy="365125"/>
          </a:xfrm>
        </p:spPr>
        <p:txBody>
          <a:bodyPr/>
          <a:lstStyle/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Županijsko stručno vijeće ravnatelja OBŽ-a</a:t>
            </a:r>
          </a:p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Osijek, 27. kolovoza 2026.</a:t>
            </a:r>
          </a:p>
        </p:txBody>
      </p:sp>
      <p:pic>
        <p:nvPicPr>
          <p:cNvPr id="4" name="Rezervirano mjesto sadržaja 4">
            <a:extLst>
              <a:ext uri="{FF2B5EF4-FFF2-40B4-BE49-F238E27FC236}">
                <a16:creationId xmlns:a16="http://schemas.microsoft.com/office/drawing/2014/main" id="{390FC3CF-0EB8-44C4-A568-DEA0FC04F7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800" y="767609"/>
            <a:ext cx="5902332" cy="4989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33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467" y="0"/>
            <a:ext cx="1511939" cy="1005927"/>
          </a:xfrm>
          <a:prstGeom prst="rect">
            <a:avLst/>
          </a:prstGeom>
        </p:spPr>
      </p:pic>
      <p:sp>
        <p:nvSpPr>
          <p:cNvPr id="9" name="Rezervirano mjesto podnožja 8"/>
          <p:cNvSpPr>
            <a:spLocks noGrp="1"/>
          </p:cNvSpPr>
          <p:nvPr>
            <p:ph type="ftr" sz="quarter" idx="11"/>
          </p:nvPr>
        </p:nvSpPr>
        <p:spPr>
          <a:xfrm>
            <a:off x="7898829" y="6288003"/>
            <a:ext cx="4114800" cy="365125"/>
          </a:xfrm>
        </p:spPr>
        <p:txBody>
          <a:bodyPr/>
          <a:lstStyle/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Županijsko stručno vijeće ravnatelja OBŽ-a</a:t>
            </a:r>
          </a:p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Osijek, 27. kolovoza 2026.</a:t>
            </a:r>
          </a:p>
        </p:txBody>
      </p:sp>
      <p:sp>
        <p:nvSpPr>
          <p:cNvPr id="7" name="TekstniOkvir 6"/>
          <p:cNvSpPr txBox="1"/>
          <p:nvPr/>
        </p:nvSpPr>
        <p:spPr>
          <a:xfrm>
            <a:off x="637308" y="1366146"/>
            <a:ext cx="10861965" cy="48936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/>
              <a:t>Program usmjeren na razvoj kulturne i medijske pismenosti učenika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/>
              <a:t>Tijekom cijelog drugog polugodišta, 64 učenika 1.-4. razreda, </a:t>
            </a:r>
            <a:r>
              <a:rPr lang="hr-HR" sz="2400" dirty="0" err="1"/>
              <a:t>inkluzivni</a:t>
            </a:r>
            <a:r>
              <a:rPr lang="hr-HR" sz="2400" dirty="0"/>
              <a:t> pristup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/>
              <a:t>Djeca su sudjelovala u:</a:t>
            </a:r>
          </a:p>
          <a:p>
            <a:pPr marL="3543300" lvl="7" indent="-342900">
              <a:buFont typeface="Arial" panose="020B0604020202020204" pitchFamily="34" charset="0"/>
              <a:buChar char="•"/>
            </a:pPr>
            <a:r>
              <a:rPr lang="hr-HR" sz="2400" dirty="0"/>
              <a:t>Posjetima kazalištu, kinu i muzeju</a:t>
            </a:r>
          </a:p>
          <a:p>
            <a:pPr marL="3543300" lvl="7" indent="-342900">
              <a:buFont typeface="Arial" panose="020B0604020202020204" pitchFamily="34" charset="0"/>
              <a:buChar char="•"/>
            </a:pPr>
            <a:r>
              <a:rPr lang="hr-HR" sz="2400" dirty="0"/>
              <a:t>Likovnim, glazbenim i scensko-izražajnim radionicama</a:t>
            </a:r>
          </a:p>
          <a:p>
            <a:pPr marL="3543300" lvl="7" indent="-342900">
              <a:buFont typeface="Arial" panose="020B0604020202020204" pitchFamily="34" charset="0"/>
              <a:buChar char="•"/>
            </a:pPr>
            <a:r>
              <a:rPr lang="hr-HR" sz="2400" dirty="0"/>
              <a:t>Radionicama bontona i kulture ponašanja</a:t>
            </a:r>
          </a:p>
          <a:p>
            <a:pPr marL="3543300" lvl="7" indent="-342900">
              <a:buFont typeface="Arial" panose="020B0604020202020204" pitchFamily="34" charset="0"/>
              <a:buChar char="•"/>
            </a:pPr>
            <a:r>
              <a:rPr lang="hr-HR" sz="2400" dirty="0"/>
              <a:t>Stvaranju vlastitih medijskih i scenskih sadržaja</a:t>
            </a:r>
          </a:p>
          <a:p>
            <a:pPr marL="265113" lvl="7" indent="-265113">
              <a:buFont typeface="Arial" panose="020B0604020202020204" pitchFamily="34" charset="0"/>
              <a:buChar char="•"/>
            </a:pPr>
            <a:r>
              <a:rPr lang="hr-HR" sz="2400" dirty="0">
                <a:solidFill>
                  <a:prstClr val="white"/>
                </a:solidFill>
              </a:rPr>
              <a:t>Radionice - vodili učitelji RN, održavane u školi u trajanju od 80 sati kao priprema za posjet kinu, kazalištu ili muzeju</a:t>
            </a:r>
          </a:p>
          <a:p>
            <a:pPr marL="265113" lvl="7" indent="-265113">
              <a:buFont typeface="Arial" panose="020B0604020202020204" pitchFamily="34" charset="0"/>
              <a:buChar char="•"/>
            </a:pPr>
            <a:r>
              <a:rPr lang="hr-HR" sz="2400" dirty="0">
                <a:solidFill>
                  <a:prstClr val="white"/>
                </a:solidFill>
              </a:rPr>
              <a:t>Medijski i scenski sadržaji korišteni na priredbama i događanjima u školi</a:t>
            </a:r>
            <a:endParaRPr lang="hr-HR" sz="2400" dirty="0"/>
          </a:p>
          <a:p>
            <a:pPr marL="268288" lvl="7" indent="-268288">
              <a:buFont typeface="Arial" panose="020B0604020202020204" pitchFamily="34" charset="0"/>
              <a:buChar char="•"/>
            </a:pPr>
            <a:r>
              <a:rPr lang="hr-HR" sz="2400" dirty="0"/>
              <a:t>Kroz praktični rad, javne nastupe i završnu prezentaciju učenici razvijaju kreativnost, samopouzdanje i timski duh</a:t>
            </a:r>
          </a:p>
          <a:p>
            <a:pPr marL="268288" lvl="7" indent="-268288">
              <a:buFont typeface="Arial" panose="020B0604020202020204" pitchFamily="34" charset="0"/>
              <a:buChar char="•"/>
            </a:pPr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532123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42" y="0"/>
            <a:ext cx="1511939" cy="1005927"/>
          </a:xfrm>
          <a:prstGeom prst="rect">
            <a:avLst/>
          </a:prstGeom>
        </p:spPr>
      </p:pic>
      <p:sp>
        <p:nvSpPr>
          <p:cNvPr id="9" name="Rezervirano mjesto podnožja 8"/>
          <p:cNvSpPr>
            <a:spLocks noGrp="1"/>
          </p:cNvSpPr>
          <p:nvPr>
            <p:ph type="ftr" sz="quarter" idx="11"/>
          </p:nvPr>
        </p:nvSpPr>
        <p:spPr>
          <a:xfrm>
            <a:off x="7898829" y="6288003"/>
            <a:ext cx="4114800" cy="365125"/>
          </a:xfrm>
        </p:spPr>
        <p:txBody>
          <a:bodyPr/>
          <a:lstStyle/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Županijsko stručno vijeće ravnatelja OBŽ-a</a:t>
            </a:r>
          </a:p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Osijek, 27. kolovoza 2026.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6742" y="316155"/>
            <a:ext cx="2304488" cy="451143"/>
          </a:xfrm>
          <a:prstGeom prst="rect">
            <a:avLst/>
          </a:prstGeom>
        </p:spPr>
      </p:pic>
      <p:sp>
        <p:nvSpPr>
          <p:cNvPr id="3" name="TekstniOkvir 2"/>
          <p:cNvSpPr txBox="1"/>
          <p:nvPr/>
        </p:nvSpPr>
        <p:spPr>
          <a:xfrm>
            <a:off x="2505641" y="316155"/>
            <a:ext cx="11119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dirty="0"/>
              <a:t>BONTON</a:t>
            </a:r>
          </a:p>
        </p:txBody>
      </p:sp>
      <p:pic>
        <p:nvPicPr>
          <p:cNvPr id="12" name="Slika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58" y="965531"/>
            <a:ext cx="3781425" cy="2819400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829" y="937499"/>
            <a:ext cx="3800475" cy="2819400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483" y="3872271"/>
            <a:ext cx="3781425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731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42" y="0"/>
            <a:ext cx="1511939" cy="1005927"/>
          </a:xfrm>
          <a:prstGeom prst="rect">
            <a:avLst/>
          </a:prstGeom>
        </p:spPr>
      </p:pic>
      <p:sp>
        <p:nvSpPr>
          <p:cNvPr id="9" name="Rezervirano mjesto podnožja 8"/>
          <p:cNvSpPr>
            <a:spLocks noGrp="1"/>
          </p:cNvSpPr>
          <p:nvPr>
            <p:ph type="ftr" sz="quarter" idx="11"/>
          </p:nvPr>
        </p:nvSpPr>
        <p:spPr>
          <a:xfrm>
            <a:off x="7898829" y="6288003"/>
            <a:ext cx="4114800" cy="365125"/>
          </a:xfrm>
        </p:spPr>
        <p:txBody>
          <a:bodyPr/>
          <a:lstStyle/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Županijsko stručno vijeće ravnatelja OBŽ-a</a:t>
            </a:r>
          </a:p>
          <a:p>
            <a:r>
              <a:rPr lang="hr-HR" sz="1400" dirty="0">
                <a:solidFill>
                  <a:prstClr val="black">
                    <a:tint val="75000"/>
                  </a:prstClr>
                </a:solidFill>
              </a:rPr>
              <a:t>Osijek, 27. kolovoza 2026.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4708" y="65366"/>
            <a:ext cx="4895381" cy="481626"/>
          </a:xfrm>
          <a:prstGeom prst="rect">
            <a:avLst/>
          </a:prstGeom>
        </p:spPr>
      </p:pic>
      <p:sp>
        <p:nvSpPr>
          <p:cNvPr id="4" name="TekstniOkvir 3"/>
          <p:cNvSpPr txBox="1"/>
          <p:nvPr/>
        </p:nvSpPr>
        <p:spPr>
          <a:xfrm>
            <a:off x="2848980" y="76243"/>
            <a:ext cx="3600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dirty="0"/>
              <a:t>SCENSKO IZRAŽAJNA RADIONICA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66" y="1005927"/>
            <a:ext cx="4456283" cy="2940922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205" y="844002"/>
            <a:ext cx="4243415" cy="3147997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091" y="3622511"/>
            <a:ext cx="4728872" cy="314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88578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2_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1809</Words>
  <Application>Microsoft Office PowerPoint</Application>
  <PresentationFormat>Široki zaslon</PresentationFormat>
  <Paragraphs>229</Paragraphs>
  <Slides>32</Slides>
  <Notes>31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10</vt:i4>
      </vt:variant>
      <vt:variant>
        <vt:lpstr>Naslovi slajdova</vt:lpstr>
      </vt:variant>
      <vt:variant>
        <vt:i4>32</vt:i4>
      </vt:variant>
    </vt:vector>
  </HeadingPairs>
  <TitlesOfParts>
    <vt:vector size="47" baseType="lpstr">
      <vt:lpstr>Aptos</vt:lpstr>
      <vt:lpstr>Aptos Display</vt:lpstr>
      <vt:lpstr>Arial</vt:lpstr>
      <vt:lpstr>Calibri</vt:lpstr>
      <vt:lpstr>Calibri Light</vt:lpstr>
      <vt:lpstr>Tema sustava Office</vt:lpstr>
      <vt:lpstr>1_Tema sustava Office</vt:lpstr>
      <vt:lpstr>Office Theme</vt:lpstr>
      <vt:lpstr>3_Office Theme</vt:lpstr>
      <vt:lpstr>5_Office Theme</vt:lpstr>
      <vt:lpstr>6_Office Theme</vt:lpstr>
      <vt:lpstr>8_Office Theme</vt:lpstr>
      <vt:lpstr>9_Office Theme</vt:lpstr>
      <vt:lpstr>11_Office Theme</vt:lpstr>
      <vt:lpstr>2_Tema sustava Office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prezentacija</dc:title>
  <dc:creator>Microsoftov račun</dc:creator>
  <cp:lastModifiedBy>Marija Stjepanović</cp:lastModifiedBy>
  <cp:revision>64</cp:revision>
  <cp:lastPrinted>2026-08-26T08:41:08Z</cp:lastPrinted>
  <dcterms:created xsi:type="dcterms:W3CDTF">2026-08-20T09:48:54Z</dcterms:created>
  <dcterms:modified xsi:type="dcterms:W3CDTF">2026-09-02T12:29:07Z</dcterms:modified>
</cp:coreProperties>
</file>