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1"/>
  </p:notesMasterIdLst>
  <p:sldIdLst>
    <p:sldId id="256" r:id="rId2"/>
    <p:sldId id="290" r:id="rId3"/>
    <p:sldId id="295" r:id="rId4"/>
    <p:sldId id="297" r:id="rId5"/>
    <p:sldId id="298" r:id="rId6"/>
    <p:sldId id="299" r:id="rId7"/>
    <p:sldId id="300" r:id="rId8"/>
    <p:sldId id="292" r:id="rId9"/>
    <p:sldId id="301" r:id="rId10"/>
    <p:sldId id="302" r:id="rId11"/>
    <p:sldId id="303" r:id="rId12"/>
    <p:sldId id="291" r:id="rId13"/>
    <p:sldId id="257" r:id="rId14"/>
    <p:sldId id="258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268" r:id="rId23"/>
    <p:sldId id="286" r:id="rId24"/>
    <p:sldId id="285" r:id="rId25"/>
    <p:sldId id="280" r:id="rId26"/>
    <p:sldId id="311" r:id="rId27"/>
    <p:sldId id="293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0" r:id="rId47"/>
    <p:sldId id="331" r:id="rId48"/>
    <p:sldId id="332" r:id="rId49"/>
    <p:sldId id="273" r:id="rId50"/>
  </p:sldIdLst>
  <p:sldSz cx="9144000" cy="6858000" type="screen4x3"/>
  <p:notesSz cx="6858000" cy="9144000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36AC87-1EEF-48EE-900D-F69047B00C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B10CC7-E2DE-4504-97C2-2EA82A59F9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A0E7F7-470A-4390-A8A3-75DFE61397D4}" type="datetimeFigureOut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AC81CF3-C455-411D-8F7C-FBE5CCB63C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CAACEC8-311E-48A6-B8AC-4980A659E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r-H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664D9-72A5-43A2-9ECE-4A4158A203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ED7D1-96EF-401F-9DA0-9C086380B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033378E7-321D-417E-8ED5-717CD9D2403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50C55331-E7DC-44B5-9CCC-16AA7A80870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677" cy="6858000"/>
          </a:xfrm>
        </p:grpSpPr>
        <p:pic>
          <p:nvPicPr>
            <p:cNvPr id="5" name="Picture 7" descr="SD-PanelTitle-R1.png">
              <a:extLst>
                <a:ext uri="{FF2B5EF4-FFF2-40B4-BE49-F238E27FC236}">
                  <a16:creationId xmlns:a16="http://schemas.microsoft.com/office/drawing/2014/main" id="{D4800667-20C2-45BA-9945-4B60BC6D9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2336EA12-48E2-403A-A752-22220D1250E5}"/>
                </a:ext>
              </a:extLst>
            </p:cNvPr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7" name="Picture 11" descr="HDRibbonTitle-UniformTrim.png">
              <a:extLst>
                <a:ext uri="{FF2B5EF4-FFF2-40B4-BE49-F238E27FC236}">
                  <a16:creationId xmlns:a16="http://schemas.microsoft.com/office/drawing/2014/main" id="{DA39074D-5700-4F00-8568-86071177B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8"/>
            <a:stretch>
              <a:fillRect/>
            </a:stretch>
          </p:blipFill>
          <p:spPr bwMode="auto">
            <a:xfrm>
              <a:off x="0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2" descr="HDRibbonTitle-UniformTrim.png">
              <a:extLst>
                <a:ext uri="{FF2B5EF4-FFF2-40B4-BE49-F238E27FC236}">
                  <a16:creationId xmlns:a16="http://schemas.microsoft.com/office/drawing/2014/main" id="{84A150D1-02CD-47A8-88BF-9F7916518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8"/>
            <a:stretch>
              <a:fillRect/>
            </a:stretch>
          </p:blipFill>
          <p:spPr bwMode="auto">
            <a:xfrm>
              <a:off x="7480469" y="3128434"/>
              <a:ext cx="1664208" cy="612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9" name="Straight Connector 14">
            <a:extLst>
              <a:ext uri="{FF2B5EF4-FFF2-40B4-BE49-F238E27FC236}">
                <a16:creationId xmlns:a16="http://schemas.microsoft.com/office/drawing/2014/main" id="{A3290651-5470-4D26-8E60-78C9042F50DB}"/>
              </a:ext>
            </a:extLst>
          </p:cNvPr>
          <p:cNvCxnSpPr/>
          <p:nvPr/>
        </p:nvCxnSpPr>
        <p:spPr>
          <a:xfrm>
            <a:off x="2019300" y="3471863"/>
            <a:ext cx="511333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8652531-C23F-4784-8272-A7D0B397E3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65838" y="5054600"/>
            <a:ext cx="6731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2FD6F-BF07-4D42-A530-00B8C3A2B26A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417729-9773-4109-AFBF-886BD68C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2463" y="5054600"/>
            <a:ext cx="40640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483F8D9-17AB-40A5-B59D-FACB9AD0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6725" y="5054600"/>
            <a:ext cx="414338" cy="279400"/>
          </a:xfrm>
        </p:spPr>
        <p:txBody>
          <a:bodyPr/>
          <a:lstStyle>
            <a:lvl1pPr>
              <a:defRPr/>
            </a:lvl1pPr>
          </a:lstStyle>
          <a:p>
            <a:fld id="{16900ACB-10F9-4D3B-9598-F4E0814FE1A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18630264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noProof="0"/>
              <a:t>Kliknite ikonu da biste dodali  sliku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1D177A-F94B-415A-A8A6-FB5D3EE5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08C20-913B-4882-B45D-B75D755FF0A5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69F02B-F537-48D6-B367-0EFE6942A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EDB3CE-0E61-4F55-8079-AFAB2B71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D89F4-39EA-4169-A097-3C46F6522B0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689278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4">
            <a:extLst>
              <a:ext uri="{FF2B5EF4-FFF2-40B4-BE49-F238E27FC236}">
                <a16:creationId xmlns:a16="http://schemas.microsoft.com/office/drawing/2014/main" id="{BFBBF5A8-F9ED-4A37-BF8F-48E5C13A3F90}"/>
              </a:ext>
            </a:extLst>
          </p:cNvPr>
          <p:cNvCxnSpPr/>
          <p:nvPr/>
        </p:nvCxnSpPr>
        <p:spPr>
          <a:xfrm>
            <a:off x="1277938" y="41402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80731C-24AF-425E-8A96-2FC84BC7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1836D-318D-4423-BE5F-08A02BF7A080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9E5433-076C-441C-9BA1-B3BD2379B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2B580C-78D7-40E7-9C5E-A0C3C8C47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9E51F-D710-4198-B6DB-EA105E0CD10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4288947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C212A05B-DD55-4468-B4A1-ADBE75817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9048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sr-Latn-RS" sz="7200"/>
              <a:t>“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C5CD314A-17BA-45A8-A814-00B2E5A1A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4288" y="2827338"/>
            <a:ext cx="457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sr-Latn-RS" sz="7200"/>
              <a:t>”</a:t>
            </a:r>
          </a:p>
        </p:txBody>
      </p:sp>
      <p:cxnSp>
        <p:nvCxnSpPr>
          <p:cNvPr id="7" name="Straight Connector 18">
            <a:extLst>
              <a:ext uri="{FF2B5EF4-FFF2-40B4-BE49-F238E27FC236}">
                <a16:creationId xmlns:a16="http://schemas.microsoft.com/office/drawing/2014/main" id="{988C5348-6051-4736-BD0F-A42A7E66E261}"/>
              </a:ext>
            </a:extLst>
          </p:cNvPr>
          <p:cNvCxnSpPr/>
          <p:nvPr/>
        </p:nvCxnSpPr>
        <p:spPr>
          <a:xfrm>
            <a:off x="1277938" y="41402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14E850E-7A16-47E6-93FB-B74C3A0F407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C59AE-B925-416C-A362-ECE32E4DE82A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EABC557-3348-4695-BCDB-50997AE5A76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634FC2D-F92D-447A-A149-9F096D7E90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9087077F-A2AB-492E-9846-081783968D2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59191360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09C05-CEEA-4C83-AB0E-EB5FB58DA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0C8E-5874-48F8-9781-BBB9035CA7AD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514A4-9C2F-4798-9142-DBC2A8F3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44C42-449C-49EF-BE21-5E8F81521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49312-055A-4508-B034-A3B01F3C926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722094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8CA198-0CB2-4FCC-941A-D1D48136E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896938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sr-Latn-RS" sz="800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F1D2D2-ABC4-4D7A-BB41-DA05990AA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0163" y="2608263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sr-Latn-RS" sz="8000"/>
              <a:t>”</a:t>
            </a:r>
          </a:p>
        </p:txBody>
      </p:sp>
      <p:cxnSp>
        <p:nvCxnSpPr>
          <p:cNvPr id="7" name="Straight Connector 25">
            <a:extLst>
              <a:ext uri="{FF2B5EF4-FFF2-40B4-BE49-F238E27FC236}">
                <a16:creationId xmlns:a16="http://schemas.microsoft.com/office/drawing/2014/main" id="{4E27A905-0A60-4582-99B1-9986B8E821E8}"/>
              </a:ext>
            </a:extLst>
          </p:cNvPr>
          <p:cNvCxnSpPr/>
          <p:nvPr/>
        </p:nvCxnSpPr>
        <p:spPr>
          <a:xfrm>
            <a:off x="1277938" y="342900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4832F49-247D-4320-9953-AA43E48D9B4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41E4B-DC25-4F10-BC43-956E4C81657A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A7D02B-A694-4D0F-A38B-D77446EB42C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617B9CE-25AD-472E-873E-A5D7D8DB1E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12D599A-C282-47C7-BF49-A40EE6BFE5C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6771494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4">
            <a:extLst>
              <a:ext uri="{FF2B5EF4-FFF2-40B4-BE49-F238E27FC236}">
                <a16:creationId xmlns:a16="http://schemas.microsoft.com/office/drawing/2014/main" id="{B7D927B8-0C76-46C8-86CD-55332D59B2DC}"/>
              </a:ext>
            </a:extLst>
          </p:cNvPr>
          <p:cNvCxnSpPr/>
          <p:nvPr/>
        </p:nvCxnSpPr>
        <p:spPr>
          <a:xfrm>
            <a:off x="1277938" y="3429000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rtlCol="0">
            <a:normAutofit/>
          </a:bodyPr>
          <a:lstStyle>
            <a:lvl1pPr>
              <a:defRPr lang="en-US" sz="3200" b="0" dirty="0"/>
            </a:lvl1pPr>
          </a:lstStyle>
          <a:p>
            <a:pPr lvl="0"/>
            <a:r>
              <a:rPr lang="hr-HR"/>
              <a:t>Uredite stil naslova matrice</a:t>
            </a:r>
            <a:endParaRPr lang="en-US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078B164-CBE4-4460-9B1E-77BF7AB1C02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8C61F-8EB6-4E58-A19B-D84FD61AE0AF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DC8B4D5-89F6-4F8A-8B91-42222EC24B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B01DA14-5E8A-413F-B487-7C23165E9EB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2DFCE9F-2AC4-41DF-BC79-E72DE354E4C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30178553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3">
            <a:extLst>
              <a:ext uri="{FF2B5EF4-FFF2-40B4-BE49-F238E27FC236}">
                <a16:creationId xmlns:a16="http://schemas.microsoft.com/office/drawing/2014/main" id="{00E11EE8-F362-4540-98E9-BDC3636438EA}"/>
              </a:ext>
            </a:extLst>
          </p:cNvPr>
          <p:cNvCxnSpPr/>
          <p:nvPr/>
        </p:nvCxnSpPr>
        <p:spPr>
          <a:xfrm>
            <a:off x="1277938" y="2354263"/>
            <a:ext cx="660717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E18E7A-721E-4729-B84E-3F63F953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C542E-A944-478D-93A2-4188107FFADA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5C9CD1-469C-4365-A7D5-EED2AA395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6D6D3F-CF15-42F0-8007-82D66121A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364FA-866F-4AC1-AB1D-C84C42E0A3E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33298189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3">
            <a:extLst>
              <a:ext uri="{FF2B5EF4-FFF2-40B4-BE49-F238E27FC236}">
                <a16:creationId xmlns:a16="http://schemas.microsoft.com/office/drawing/2014/main" id="{52ECFECC-D5F8-4650-8726-CDB247A65290}"/>
              </a:ext>
            </a:extLst>
          </p:cNvPr>
          <p:cNvCxnSpPr/>
          <p:nvPr/>
        </p:nvCxnSpPr>
        <p:spPr>
          <a:xfrm>
            <a:off x="6245225" y="906463"/>
            <a:ext cx="0" cy="4968875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0003DF-6E5E-4D4A-B261-7F1C19DD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A3AD-6F7C-4682-8397-25FDE5DF2178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F612E2-AC7D-40D2-9A87-E79EE0E0E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F39ABF-3DEF-4F7D-A57A-94E2D415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77EF0-DF04-4CD0-AE84-10D5579CDAB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0527663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4C1BBF93-D7E3-47A5-B949-92CFF86D02F5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38E5D7-B9A1-4428-91C4-164E25BA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20C5B-0C77-4423-B08C-543B7E31B170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5FF081-FE25-4421-8371-8474013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719EE2-F597-4D90-A2DB-160695A5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2AAF4-EA68-47CD-A1F5-1120B11BB07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5462903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0">
            <a:extLst>
              <a:ext uri="{FF2B5EF4-FFF2-40B4-BE49-F238E27FC236}">
                <a16:creationId xmlns:a16="http://schemas.microsoft.com/office/drawing/2014/main" id="{1E22E018-5B98-42D0-8545-C55713BBE755}"/>
              </a:ext>
            </a:extLst>
          </p:cNvPr>
          <p:cNvCxnSpPr/>
          <p:nvPr/>
        </p:nvCxnSpPr>
        <p:spPr>
          <a:xfrm>
            <a:off x="1277938" y="35988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C034AD-8891-47E8-BE3E-0EDF3225D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C217-199F-4410-87CB-AD8E40E0015F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34512C-EB90-456D-B491-E1BBDC5A4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4A9775B-0482-4358-A5ED-EBA62A085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2249E-4ED7-4106-929D-480AB3703ED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0743743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349F62DE-E545-455F-BDE8-28006DF72F6D}"/>
              </a:ext>
            </a:extLst>
          </p:cNvPr>
          <p:cNvCxnSpPr/>
          <p:nvPr/>
        </p:nvCxnSpPr>
        <p:spPr>
          <a:xfrm>
            <a:off x="1277938" y="2355850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6DE2AA8-9987-4354-818E-3FC7B030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2A80A-F7BB-4AEF-8D01-CB448FD843C1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47A6C2E-22EB-46FE-9C85-3579CA31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8AFBBCB-8265-41F7-86B2-5DD25150F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D7B5C-F5ED-4CBF-8501-EF723068D15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7705959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40">
            <a:extLst>
              <a:ext uri="{FF2B5EF4-FFF2-40B4-BE49-F238E27FC236}">
                <a16:creationId xmlns:a16="http://schemas.microsoft.com/office/drawing/2014/main" id="{87974472-8C42-4DA3-B78E-68A8D9FB804D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42CB1B35-D923-48D8-AF1E-A6513365F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AA3A5-E61E-4A75-A250-D2AEFB5FC6FE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FCD7037-5165-40CE-860D-8168D46E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A0AF78EB-CD36-475D-8493-A38E3A6D8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52A1B-C84D-45EC-BE98-488AF08DF6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5943400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3">
            <a:extLst>
              <a:ext uri="{FF2B5EF4-FFF2-40B4-BE49-F238E27FC236}">
                <a16:creationId xmlns:a16="http://schemas.microsoft.com/office/drawing/2014/main" id="{7319D41B-2343-4951-A273-03FA41BB6216}"/>
              </a:ext>
            </a:extLst>
          </p:cNvPr>
          <p:cNvCxnSpPr/>
          <p:nvPr/>
        </p:nvCxnSpPr>
        <p:spPr>
          <a:xfrm>
            <a:off x="1277938" y="2354263"/>
            <a:ext cx="659606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8DB77D51-16EF-4C83-BAD9-6F977E40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FE6B3-93FA-40DB-A4CB-7417A3BADB82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453394E-15BD-4CA2-BE75-389D7649B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BB22194-E704-4A42-ADF0-248E3158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1C82F-69EE-45F4-A498-9CDD588D1AE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54168020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BA3D1D7-419D-420A-97AE-D11D4890F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DA65C-161C-458D-9268-576BD00E1A48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FC9C60D-4BF3-45D3-8158-9B714998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E7FDD2-E237-4294-9AFA-78529DAC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EBE4C-F46C-4A41-A691-A2640449306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98291724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5">
            <a:extLst>
              <a:ext uri="{FF2B5EF4-FFF2-40B4-BE49-F238E27FC236}">
                <a16:creationId xmlns:a16="http://schemas.microsoft.com/office/drawing/2014/main" id="{D08C9889-4481-4981-BF45-04404F683A57}"/>
              </a:ext>
            </a:extLst>
          </p:cNvPr>
          <p:cNvCxnSpPr/>
          <p:nvPr/>
        </p:nvCxnSpPr>
        <p:spPr>
          <a:xfrm>
            <a:off x="1277938" y="2913063"/>
            <a:ext cx="23336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52ABF11-5438-4F17-A641-ACF74C836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50346-5F22-43D1-8A9E-3230A20D13CE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9CBDD01-155F-4084-8445-AA0CAC57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68C493E-80A4-454E-B7CE-9F4A25D98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C4675-02A5-44DF-8F39-90C6231A42C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7902105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noProof="0"/>
              <a:t>Kliknite ikonu da biste dodali  sliku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46F8E7-A20E-458C-913B-3081C7F1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F467F-0EEF-4B7E-AA2C-306D4AC6999C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1C7D2C-4884-470D-A46D-B6320A2C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731771-995C-4B2E-9854-F44A451E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A2FDD-D4D0-4F0B-A394-77AF907651B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21015353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>
            <a:extLst>
              <a:ext uri="{FF2B5EF4-FFF2-40B4-BE49-F238E27FC236}">
                <a16:creationId xmlns:a16="http://schemas.microsoft.com/office/drawing/2014/main" id="{8EFB480D-7291-4167-B5F0-0A7797C5FC6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1938" cy="6858000"/>
            <a:chOff x="0" y="0"/>
            <a:chExt cx="9152467" cy="6858000"/>
          </a:xfrm>
        </p:grpSpPr>
        <p:pic>
          <p:nvPicPr>
            <p:cNvPr id="1032" name="Picture 7" descr="SD-PanelContent.png">
              <a:extLst>
                <a:ext uri="{FF2B5EF4-FFF2-40B4-BE49-F238E27FC236}">
                  <a16:creationId xmlns:a16="http://schemas.microsoft.com/office/drawing/2014/main" id="{03ED88EB-20E1-45DA-A3E2-C1D31E266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A88942-A03A-41AF-9269-218330573AD4}"/>
                </a:ext>
              </a:extLst>
            </p:cNvPr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36" name="Picture 9" descr="HDRibbonContent-UniformTrim.png">
              <a:extLst>
                <a:ext uri="{FF2B5EF4-FFF2-40B4-BE49-F238E27FC236}">
                  <a16:creationId xmlns:a16="http://schemas.microsoft.com/office/drawing/2014/main" id="{E1C013B0-8208-4350-A60F-21C60E71AD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14240"/>
            <a:stretch>
              <a:fillRect/>
            </a:stretch>
          </p:blipFill>
          <p:spPr bwMode="auto">
            <a:xfrm>
              <a:off x="0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10" descr="HDRibbonContent-UniformTrim.png">
              <a:extLst>
                <a:ext uri="{FF2B5EF4-FFF2-40B4-BE49-F238E27FC236}">
                  <a16:creationId xmlns:a16="http://schemas.microsoft.com/office/drawing/2014/main" id="{11F765B0-5E67-47C2-91B9-11374FC22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14240"/>
            <a:stretch>
              <a:fillRect/>
            </a:stretch>
          </p:blipFill>
          <p:spPr bwMode="auto">
            <a:xfrm>
              <a:off x="8466667" y="3128434"/>
              <a:ext cx="685800" cy="60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8394F7C2-B71B-4AEB-BF98-35C16C2752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176338" y="915988"/>
            <a:ext cx="67992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Uredite stil naslova matrice</a:t>
            </a:r>
            <a:endParaRPr lang="en-US" altLang="sr-Latn-R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36F804F-AF45-4D68-8E0F-0A07A44818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76338" y="2490788"/>
            <a:ext cx="6799262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Uredite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  <a:endParaRPr lang="en-US" alt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B1523-93CD-4712-8A8D-A08CBC1A2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6350" y="5961063"/>
            <a:ext cx="114935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0" i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0184B25-10E3-44CC-B66D-55CA74286AAD}" type="datetime1">
              <a:rPr lang="hr-HR"/>
              <a:pPr>
                <a:defRPr/>
              </a:pPr>
              <a:t>7.4.2025.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FBBA7-E30C-4AC9-A274-15E1F59E9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76338" y="5961063"/>
            <a:ext cx="51054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000" b="0" i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hr-HR"/>
              <a:t>OŠ "Tin Ujević", Osijek, rujan 2015.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23E24-374F-4EC1-B7FF-AB7548D7B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0313" y="5961063"/>
            <a:ext cx="395287" cy="2794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Garamond" panose="02020404030301010803" pitchFamily="18" charset="0"/>
              </a:defRPr>
            </a:lvl1pPr>
          </a:lstStyle>
          <a:p>
            <a:fld id="{F6A8C8DF-3D0B-4E06-BA3A-F441F81AB5C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13" r:id="rId7"/>
    <p:sldLayoutId id="2147483923" r:id="rId8"/>
    <p:sldLayoutId id="2147483914" r:id="rId9"/>
    <p:sldLayoutId id="2147483915" r:id="rId10"/>
    <p:sldLayoutId id="2147483924" r:id="rId11"/>
    <p:sldLayoutId id="2147483925" r:id="rId12"/>
    <p:sldLayoutId id="2147483916" r:id="rId13"/>
    <p:sldLayoutId id="2147483926" r:id="rId14"/>
    <p:sldLayoutId id="2147483927" r:id="rId15"/>
    <p:sldLayoutId id="2147483928" r:id="rId16"/>
    <p:sldLayoutId id="2147483929" r:id="rId17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rgbClr val="262626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rgbClr val="262626"/>
          </a:solidFill>
          <a:latin typeface="Garamond" panose="02020404030301010803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 panose="020B0604020202020204" pitchFamily="34" charset="0"/>
        <a:buChar char="•"/>
        <a:defRPr sz="1400"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59089" TargetMode="External"/><Relationship Id="rId4" Type="http://schemas.openxmlformats.org/officeDocument/2006/relationships/hyperlink" Target="https://www.zakon.hr/cms.htm?id=31279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59089" TargetMode="External"/><Relationship Id="rId4" Type="http://schemas.openxmlformats.org/officeDocument/2006/relationships/hyperlink" Target="https://www.zakon.hr/cms.htm?id=31279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akon.hr/cms.htm?id=72" TargetMode="External"/><Relationship Id="rId13" Type="http://schemas.openxmlformats.org/officeDocument/2006/relationships/hyperlink" Target="http://www.zakon.hr/cms.htm?id=17751" TargetMode="External"/><Relationship Id="rId18" Type="http://schemas.openxmlformats.org/officeDocument/2006/relationships/hyperlink" Target="https://www.zakon.hr/cms.htm?id=59863" TargetMode="External"/><Relationship Id="rId3" Type="http://schemas.openxmlformats.org/officeDocument/2006/relationships/hyperlink" Target="http://www.zakon.hr/cms.htm?id=67" TargetMode="External"/><Relationship Id="rId7" Type="http://schemas.openxmlformats.org/officeDocument/2006/relationships/hyperlink" Target="http://www.zakon.hr/cms.htm?id=71" TargetMode="External"/><Relationship Id="rId12" Type="http://schemas.openxmlformats.org/officeDocument/2006/relationships/hyperlink" Target="http://www.zakon.hr/cms.htm?id=1671" TargetMode="External"/><Relationship Id="rId17" Type="http://schemas.openxmlformats.org/officeDocument/2006/relationships/hyperlink" Target="https://www.zakon.hr/cms.htm?id=55120" TargetMode="External"/><Relationship Id="rId2" Type="http://schemas.openxmlformats.org/officeDocument/2006/relationships/hyperlink" Target="http://www.zakon.hr/cms.htm?id=66" TargetMode="External"/><Relationship Id="rId16" Type="http://schemas.openxmlformats.org/officeDocument/2006/relationships/hyperlink" Target="https://www.zakon.hr/cms.htm?id=4462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akon.hr/cms.htm?id=70" TargetMode="External"/><Relationship Id="rId11" Type="http://schemas.openxmlformats.org/officeDocument/2006/relationships/hyperlink" Target="http://www.zakon.hr/cms.htm?id=480" TargetMode="External"/><Relationship Id="rId5" Type="http://schemas.openxmlformats.org/officeDocument/2006/relationships/hyperlink" Target="http://www.zakon.hr/cms.htm?id=69" TargetMode="External"/><Relationship Id="rId15" Type="http://schemas.openxmlformats.org/officeDocument/2006/relationships/hyperlink" Target="https://www.zakon.hr/cms.htm?id=40815" TargetMode="External"/><Relationship Id="rId10" Type="http://schemas.openxmlformats.org/officeDocument/2006/relationships/hyperlink" Target="http://www.zakon.hr/cms.htm?id=182" TargetMode="External"/><Relationship Id="rId19" Type="http://schemas.openxmlformats.org/officeDocument/2006/relationships/hyperlink" Target="https://www.zakon.hr/cms.htm?id=59089" TargetMode="External"/><Relationship Id="rId4" Type="http://schemas.openxmlformats.org/officeDocument/2006/relationships/hyperlink" Target="http://www.zakon.hr/cms.htm?id=68" TargetMode="External"/><Relationship Id="rId9" Type="http://schemas.openxmlformats.org/officeDocument/2006/relationships/hyperlink" Target="http://www.zakon.hr/cms.htm?id=73" TargetMode="External"/><Relationship Id="rId14" Type="http://schemas.openxmlformats.org/officeDocument/2006/relationships/hyperlink" Target="https://www.zakon.hr/cms.htm?id=31279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zakon.hr/cms.htm?id=31279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zakon.hr/cms.htm?id=31279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480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31279" TargetMode="External"/><Relationship Id="rId4" Type="http://schemas.openxmlformats.org/officeDocument/2006/relationships/hyperlink" Target="http://www.zakon.hr/cms.htm?id=167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480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31279" TargetMode="External"/><Relationship Id="rId4" Type="http://schemas.openxmlformats.org/officeDocument/2006/relationships/hyperlink" Target="http://www.zakon.hr/cms.htm?id=167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44620" TargetMode="External"/><Relationship Id="rId4" Type="http://schemas.openxmlformats.org/officeDocument/2006/relationships/hyperlink" Target="https://www.zakon.hr/cms.htm?id=31279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kon.hr/cms.htm?id=1671" TargetMode="External"/><Relationship Id="rId2" Type="http://schemas.openxmlformats.org/officeDocument/2006/relationships/hyperlink" Target="http://www.zakon.hr/cms.htm?id=6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.hr/cms.htm?id=59089" TargetMode="External"/><Relationship Id="rId4" Type="http://schemas.openxmlformats.org/officeDocument/2006/relationships/hyperlink" Target="https://www.zakon.hr/cms.htm?id=3127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9613" y="1238595"/>
            <a:ext cx="5184775" cy="476319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dirty="0">
                <a:solidFill>
                  <a:srgbClr val="002060"/>
                </a:solidFill>
              </a:rPr>
              <a:t>Prava i obveze roditelja učenika prema propisima koji reguliraju djelatnost osnovnog školstva</a:t>
            </a:r>
            <a:br>
              <a:rPr lang="hr-HR" dirty="0">
                <a:solidFill>
                  <a:srgbClr val="002060"/>
                </a:solidFill>
              </a:rPr>
            </a:br>
            <a:r>
              <a:rPr lang="hr-HR" dirty="0">
                <a:solidFill>
                  <a:srgbClr val="002060"/>
                </a:solidFill>
              </a:rPr>
              <a:t/>
            </a:r>
            <a:br>
              <a:rPr lang="hr-HR" dirty="0">
                <a:solidFill>
                  <a:srgbClr val="002060"/>
                </a:solidFill>
              </a:rPr>
            </a:br>
            <a:r>
              <a:rPr lang="hr-HR" sz="2700" dirty="0">
                <a:solidFill>
                  <a:srgbClr val="002060"/>
                </a:solidFill>
              </a:rPr>
              <a:t>Valpovo, 2.4.2025.             Josip Mandurić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84. (NN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87/08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152/14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68/18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156/23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3100" dirty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(6) Ravnatelj rješenjem odlučuje o pedagoškoj mjeri preseljenja u drugu školu na temelju prijedloga učiteljskog vijeća, a o pedagoškoj mjeri isključenja iz škole na temelju prijedloga nastavničkog vijeća. O žalbi protiv rješenja odlučuje Ministarstvo,…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(7) Ravnatelj može rješenjem privremeno udaljiti učenika iz odgojno-obrazovnog procesa do donošenja odluke o izricanju pedagoške mjere, ali ne duže od osam dana, o čemu je dužan pisanim putem izvijestiti roditelja i nadležni centar za socijalnu skrb. Protiv rješenja o privremenom udaljenju ne može se izjaviti žalba, već se može pokrenuti upravni spor tužbom kod nadležnog upravnog suda u roku od 30 dana od dana dostave rješenja.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29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84. (NN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87/08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152/14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68/18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156/23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3100" dirty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901142"/>
            <a:ext cx="6799262" cy="3034521"/>
          </a:xfrm>
        </p:spPr>
        <p:txBody>
          <a:bodyPr rtlCol="0">
            <a:normAutofit/>
          </a:bodyPr>
          <a:lstStyle/>
          <a:p>
            <a:pPr marL="0" indent="0" fontAlgn="base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(8) Škole su dužne provoditi pedagoške mjere, uvažavajući učenikovo psihofizičko stanje i njegovu dob, te utvrditi sve okolnosti koje utječu na njegov razvoj.</a:t>
            </a:r>
          </a:p>
          <a:p>
            <a:pPr marL="0" indent="0" fontAlgn="base">
              <a:spcBef>
                <a:spcPts val="360"/>
              </a:spcBef>
              <a:spcAft>
                <a:spcPts val="360"/>
              </a:spcAft>
              <a:buNone/>
            </a:pP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(9) U slučaju promjene ponašanja učenika izrečena pedagoška mjera iz stavka 5. ovoga članka može se ukinuti</a:t>
            </a:r>
            <a:r>
              <a:rPr lang="hr-HR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115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6778" y="2665774"/>
            <a:ext cx="5184775" cy="3227949"/>
          </a:xfrm>
        </p:spPr>
        <p:txBody>
          <a:bodyPr rtlCol="0"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hr-HR" dirty="0">
                <a:ea typeface="+mj-lt"/>
                <a:cs typeface="+mj-lt"/>
              </a:rPr>
              <a:t>Pravilnik o kriterijima za izricanje pedagoških mjera </a:t>
            </a:r>
            <a:br>
              <a:rPr lang="hr-HR" dirty="0">
                <a:ea typeface="+mj-lt"/>
                <a:cs typeface="+mj-lt"/>
              </a:rPr>
            </a:br>
            <a:r>
              <a:rPr lang="hr-HR" sz="27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NN 94/2015</a:t>
            </a:r>
            <a: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/>
            </a:r>
            <a:b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</a:br>
            <a:r>
              <a:rPr lang="hr-HR" dirty="0"/>
              <a:t/>
            </a:r>
            <a:br>
              <a:rPr lang="hr-HR" dirty="0"/>
            </a:b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034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7B455733-9CAF-402A-95FC-25DEEA2E5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333375"/>
            <a:ext cx="7848600" cy="60483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  <a:p>
            <a:pPr eaLnBrk="1" hangingPunct="1"/>
            <a:r>
              <a:rPr lang="hr-HR" altLang="sr-Latn-RS" dirty="0"/>
              <a:t>Svrha izricanja pedagoške mjere je da se </a:t>
            </a:r>
            <a:r>
              <a:rPr lang="hr-HR" altLang="sr-Latn-RS" b="1" dirty="0"/>
              <a:t>njezinim izricanjem utječe na promjenu ponašanja učenika </a:t>
            </a:r>
            <a:r>
              <a:rPr lang="hr-HR" altLang="sr-Latn-RS" dirty="0"/>
              <a:t>kojem je mjera izrečena te da </a:t>
            </a:r>
            <a:r>
              <a:rPr lang="hr-HR" altLang="sr-Latn-RS" b="1" dirty="0"/>
              <a:t>bude poticaj na odgovorno i primjerno ponašanje drugim učenicima</a:t>
            </a:r>
            <a:r>
              <a:rPr lang="hr-HR" altLang="sr-Latn-RS" dirty="0"/>
              <a:t>.</a:t>
            </a:r>
          </a:p>
          <a:p>
            <a:pPr eaLnBrk="1" hangingPunct="1"/>
            <a:endParaRPr lang="hr-HR" altLang="sr-Latn-RS" dirty="0"/>
          </a:p>
          <a:p>
            <a:pPr eaLnBrk="1" hangingPunct="1"/>
            <a:endParaRPr lang="hr-HR" altLang="sr-Latn-RS" dirty="0"/>
          </a:p>
          <a:p>
            <a:pPr eaLnBrk="1" hangingPunct="1"/>
            <a:endParaRPr lang="hr-HR" altLang="sr-Latn-RS" dirty="0"/>
          </a:p>
          <a:p>
            <a:pPr eaLnBrk="1" hangingPunct="1"/>
            <a:r>
              <a:rPr lang="hr-HR" altLang="sr-Latn-RS" dirty="0"/>
              <a:t> Pedagoške mjere trebaju potaknuti učenike na preuzimanje odgovornosti i usvajanje pozitivnog odnosa prema školskim obvezama i okruženju </a:t>
            </a:r>
          </a:p>
          <a:p>
            <a:pPr eaLnBrk="1" hangingPunct="1"/>
            <a:endParaRPr lang="hr-HR" altLang="sr-Latn-R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3283527"/>
            <a:ext cx="6799262" cy="265213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(4) Pedagoške mjere izriču se zbog povrede dužnosti, neispunjavanja obveza, nasilničkog ponašanja i drugih neprimjerenih ponašanja.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94065"/>
            <a:ext cx="6799262" cy="3541598"/>
          </a:xfrm>
        </p:spPr>
        <p:txBody>
          <a:bodyPr rtlCol="0">
            <a:normAutofit fontScale="77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Pedagoška mjera izriče se i zbog neopravdanih izostanaka s nastave.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Neopravdanim izostankom smatra se izostanak za koji razredniku nije dostavljena liječnička ispričnica ili ispričnica nadležne institucije, koju je potpisao i roditelj.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(3) Neopravdanim izostankom ne smatra se izostanak s nastave za koji je roditelj unaprijed tražio i dobio odobrenje i to: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	– u hitnim slučajevima usmeno od učitelja/nastavnika za izostanak s njegova sata;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	– pisano od razrednika za izostanak do 3 radna dana, ravnatelja za izostanak do 7 radnih dana i učiteljskog/nastavničkog vijeća za izostanak do 15 radnih dana.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345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94065"/>
            <a:ext cx="6799262" cy="3541598"/>
          </a:xfrm>
        </p:spPr>
        <p:txBody>
          <a:bodyPr rtlCol="0">
            <a:normAutofit/>
          </a:bodyPr>
          <a:lstStyle/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(4) Tijekom školske godine roditelj može osobno ili pisanim putem opravdati izostanak svog djeteta za koji nije dostavljena ispričnica iz stavka 2. ovoga članka u trajanju od najviše tri radna dana, koji ne mogu biti uzastopni.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(5) Načini opravdavanja izostanaka učenika, rokovi za dostavu ispričnica, kao i primjereni rok javljanja o razlogu izostanka uređuju se statutom škole.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70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5.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94065"/>
            <a:ext cx="6799262" cy="354159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Prije izricanja mjere učeniku se mora omogućiti savjetovanje s odgojno-obrazovnim radnikom te izjašnjavanje o činjenicama i okolnostima koje su važne za donošenje odluke o opravdanosti izricanja pedagoške mjere.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Roditelj mora biti informiran o neprihvatljivom ponašanju, načinu prikupljanja informacija, prikupljenim informacijama koje su važne za donošenje odluke o izricanju pedagoške mjere.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321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5.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3142211"/>
            <a:ext cx="6799262" cy="279345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(4) Mjera se može izreći i bez informiranja roditelja, što je propisano stavkom 2. ovoga članka, ako se roditelj ne odazove ni pisanom pozivu na razgovor.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38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6.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468880"/>
            <a:ext cx="6799262" cy="346678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Svako izricanje pedagoške mjere temelji se na bilješkama iz pedagoške dokumentacije i/ili službenim bilješkama stručnih suradnika i/ili ravnatelja, a ako je potrebno i na mišljenjima drugih nadležnih institucija.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0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6778" y="1321724"/>
            <a:ext cx="5184775" cy="5037512"/>
          </a:xfrm>
        </p:spPr>
        <p:txBody>
          <a:bodyPr rtlCol="0"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hr-HR" dirty="0">
                <a:ea typeface="+mj-lt"/>
                <a:cs typeface="+mj-lt"/>
              </a:rPr>
              <a:t>Zakon o odgoju i obrazovanju u osnovnoj i srednjoj školi </a:t>
            </a:r>
            <a:br>
              <a:rPr lang="hr-HR" dirty="0">
                <a:ea typeface="+mj-lt"/>
                <a:cs typeface="+mj-lt"/>
              </a:rPr>
            </a:b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NN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87/08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86/09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92/10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105/10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90/11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05/12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16/12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86/12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126/12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94/13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152/14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07/17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68/18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98/19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64/20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151/22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155/23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156/23</a:t>
            </a:r>
            <a: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/>
              <a:t/>
            </a:r>
            <a:br>
              <a:rPr lang="hr-HR" dirty="0"/>
            </a:b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72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6.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468880"/>
            <a:ext cx="6799262" cy="346678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Prije izricanja pedagoške mjere odgojno-obrazovni radnici škole dužni su međusobno se konzultirati, kontaktirati roditelja učenika, a ako je potrebno mogu se konzultirati i sa školskim liječnikom, drugim stručnjakom ili nadležnim centrom za socijalnu skrb radi upoznavanja osobina i mogućnosti učenika te uklanjanja uzroka koji sprečavaju ili otežavaju njihov pravilan razvoj kako bi se ublažili rizični i pojačali zaštitni čimbenici u razvoju učenika.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80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altLang="sr-Latn-RS" sz="2400" dirty="0">
                <a:ln>
                  <a:noFill/>
                </a:ln>
                <a:solidFill>
                  <a:srgbClr val="002060"/>
                </a:solidFill>
              </a:rPr>
              <a:t>Članak 6.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468880"/>
            <a:ext cx="6799262" cy="346678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(3) U obrazloženju pedagoške mjere navest će se mjesto, vrijeme i način na koji je došlo do neprihvatljivog ponašanja te posljedice koje su nastupile ili su mogle nastupiti. Obrazloženje mora sadržavati i podatke o prethodno poduzetim preventivnim mjerama te prijedloge za pružanje pomoći i potpore učeniku s ciljem otklanjanja uzroka neprihvatljivog ponašanja.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6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A48D5C3F-5A02-4BF7-AAB0-B8E8DD7C0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50" y="476250"/>
            <a:ext cx="6799263" cy="1304925"/>
          </a:xfrm>
        </p:spPr>
        <p:txBody>
          <a:bodyPr/>
          <a:lstStyle/>
          <a:p>
            <a:pPr eaLnBrk="1" hangingPunct="1"/>
            <a:r>
              <a:rPr lang="hr-HR" altLang="sr-Latn-RS" sz="2800" dirty="0">
                <a:ln>
                  <a:noFill/>
                </a:ln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DFBE3-D032-43B6-ABE6-4CFE5DFA7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341438"/>
            <a:ext cx="7489825" cy="5068887"/>
          </a:xfrm>
        </p:spPr>
        <p:txBody>
          <a:bodyPr rtlCol="0"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r>
              <a:rPr lang="hr-HR" b="1" dirty="0"/>
              <a:t>Izostanak učenika s nastave, u slučaju pravodobnog zahtjeva roditelja, može odobriti:</a:t>
            </a:r>
          </a:p>
          <a:p>
            <a:pPr>
              <a:buFont typeface="Arial" charset="0"/>
              <a:buChar char="•"/>
              <a:defRPr/>
            </a:pPr>
            <a:r>
              <a:rPr lang="hr-HR" b="1" dirty="0"/>
              <a:t>učitelj za izostanak tijekom nastavnoga dana</a:t>
            </a:r>
            <a:r>
              <a:rPr lang="hr-HR" dirty="0"/>
              <a:t>, na usmeni ili pisani zahtjev učitelju neposredno prije početka nastave</a:t>
            </a:r>
          </a:p>
          <a:p>
            <a:pPr>
              <a:buFont typeface="Arial" charset="0"/>
              <a:buChar char="•"/>
              <a:defRPr/>
            </a:pPr>
            <a:r>
              <a:rPr lang="hr-HR" b="1" dirty="0"/>
              <a:t>razrednik za izostanak do tri </a:t>
            </a:r>
            <a:r>
              <a:rPr lang="hr-HR" dirty="0"/>
              <a:t>(pojedinačna ili uzastopna) radna dana uz usmeni ili pisani zahtjev najkasnije jedan dan prije izostanka</a:t>
            </a:r>
          </a:p>
          <a:p>
            <a:pPr>
              <a:buFont typeface="Arial" charset="0"/>
              <a:buChar char="•"/>
              <a:defRPr/>
            </a:pPr>
            <a:r>
              <a:rPr lang="hr-HR" b="1" dirty="0"/>
              <a:t>ravnatelj za izostanak do sedam </a:t>
            </a:r>
            <a:r>
              <a:rPr lang="hr-HR" dirty="0"/>
              <a:t>(uzastopnih) radnih dana, uz pisani zahtjev ravnatelju za izostanak najkasnije tri dana prije izostanka</a:t>
            </a:r>
          </a:p>
          <a:p>
            <a:pPr>
              <a:buFont typeface="Arial" charset="0"/>
              <a:buChar char="•"/>
              <a:defRPr/>
            </a:pPr>
            <a:r>
              <a:rPr lang="hr-HR" b="1" dirty="0"/>
              <a:t>učiteljsko vijeće za izostanak do petnaest </a:t>
            </a:r>
            <a:r>
              <a:rPr lang="hr-HR" dirty="0"/>
              <a:t>(uzastopnih) radnih dana, uz pisani zahtjev učiteljskom vijeću najkasnije osam dana prije izostanka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zervirano mjesto sadržaja 2">
            <a:extLst>
              <a:ext uri="{FF2B5EF4-FFF2-40B4-BE49-F238E27FC236}">
                <a16:creationId xmlns:a16="http://schemas.microsoft.com/office/drawing/2014/main" id="{A61B512D-4674-4F62-95D7-D4E142D26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/>
              <a:t>Roditelj učenika može više puta godišnje (usmeno ili pismeno) opravdati izostanak svog </a:t>
            </a:r>
            <a:r>
              <a:rPr lang="hr-HR" altLang="en-US" b="1"/>
              <a:t>djeteta u trajanju do tri radna dana</a:t>
            </a:r>
            <a:r>
              <a:rPr lang="hr-HR" altLang="en-US"/>
              <a:t>, a za koje nije pravodobno podnesen zahtjev, što je moguće prije, a najkasnije </a:t>
            </a:r>
            <a:r>
              <a:rPr lang="hr-HR" altLang="en-US" b="1" u="sng"/>
              <a:t>u roku tri (3) dana od dana izostanka s nastave.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zervirano mjesto sadržaja 2">
            <a:extLst>
              <a:ext uri="{FF2B5EF4-FFF2-40B4-BE49-F238E27FC236}">
                <a16:creationId xmlns:a16="http://schemas.microsoft.com/office/drawing/2014/main" id="{A80D8777-C1B2-455F-935A-28F884793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en-US"/>
              <a:t>Izostanak učenika s nastave u trajanju </a:t>
            </a:r>
            <a:r>
              <a:rPr lang="hr-HR" altLang="en-US" b="1"/>
              <a:t>duljem od tri radna dana</a:t>
            </a:r>
            <a:r>
              <a:rPr lang="hr-HR" altLang="en-US"/>
              <a:t> obavezno je opravdati dostavljanjem liječničke potvrde ili odgovarajuće potvrde nadležne institucije, ustanove ili druge fizičke ili pravne osobe </a:t>
            </a:r>
            <a:r>
              <a:rPr lang="hr-HR" altLang="en-US" b="1" u="sng"/>
              <a:t>u roku od pet (5) dana</a:t>
            </a:r>
            <a:r>
              <a:rPr lang="hr-HR" altLang="en-US"/>
              <a:t> od povratka učenika na nastavu.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CE630E-13E2-4E29-912F-A81721D38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636838"/>
            <a:ext cx="6799263" cy="3228975"/>
          </a:xfrm>
        </p:spPr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vi-VN">
                <a:solidFill>
                  <a:schemeClr val="tx1">
                    <a:lumMod val="85000"/>
                    <a:lumOff val="15000"/>
                  </a:schemeClr>
                </a:solidFill>
              </a:rPr>
              <a:t>Načini opravdavanja izostanaka učenika, rokovi za dostavu ispričnica, kao i primjereni rok javljanja o razlogu izostanka uređuju se statutom škole. </a:t>
            </a:r>
            <a:endParaRPr lang="hr-HR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hr-HR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6778" y="1363286"/>
            <a:ext cx="5184775" cy="4854633"/>
          </a:xfrm>
        </p:spPr>
        <p:txBody>
          <a:bodyPr rtlCol="0"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hr-HR" sz="3600" dirty="0">
                <a:ea typeface="+mj-lt"/>
                <a:cs typeface="+mj-lt"/>
              </a:rPr>
              <a:t>Pravilnik o načinima,</a:t>
            </a:r>
            <a:br>
              <a:rPr lang="hr-HR" sz="3600" dirty="0">
                <a:ea typeface="+mj-lt"/>
                <a:cs typeface="+mj-lt"/>
              </a:rPr>
            </a:br>
            <a:r>
              <a:rPr lang="hr-HR" sz="3600" dirty="0">
                <a:ea typeface="+mj-lt"/>
                <a:cs typeface="+mj-lt"/>
              </a:rPr>
              <a:t>postupcima i elementima vrednovanja učenika u osnovnoj i srednjoj školi</a:t>
            </a:r>
            <a:br>
              <a:rPr lang="hr-HR" sz="3600" dirty="0">
                <a:ea typeface="+mj-lt"/>
                <a:cs typeface="+mj-lt"/>
              </a:rPr>
            </a:br>
            <a:r>
              <a:rPr lang="hr-HR" dirty="0">
                <a:ea typeface="+mj-lt"/>
                <a:cs typeface="+mj-lt"/>
              </a:rPr>
              <a:t> </a:t>
            </a:r>
            <a:br>
              <a:rPr lang="hr-HR" dirty="0">
                <a:ea typeface="+mj-lt"/>
                <a:cs typeface="+mj-lt"/>
              </a:rPr>
            </a:br>
            <a:r>
              <a:rPr lang="hr-HR" sz="27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NN 82/2019</a:t>
            </a:r>
            <a: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/>
            </a:r>
            <a:b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</a:br>
            <a:r>
              <a:rPr lang="hr-HR" dirty="0"/>
              <a:t/>
            </a:r>
            <a:br>
              <a:rPr lang="hr-HR" dirty="0"/>
            </a:b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4421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(1) Roditelj ima pravo znati elemente vrednovanja, kao i planirane metode, načine i postupke vrednovanja za svaki nastavni predmet.</a:t>
            </a:r>
          </a:p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(2) O metodama, načinima i postupcima vrednovanja i ocjenjivanja roditelje informira razrednik na roditeljskim sastancima i individualnim informativnim razgovorima.</a:t>
            </a:r>
          </a:p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(3) Roditelj je dužan redovito dolaziti na roditeljske sastanke i individualne informativne razgovore s razrednikom.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578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(4) Roditelj ima pravo uvida u pisane i druge radove i ocjene djeteta na organiziranim individualnim informativnim razgovorima s razrednikom ili predmetnim učiteljem/nastavnikom.</a:t>
            </a:r>
          </a:p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(5) Roditelj ima pravo izvijestiti ravnatelja ako mu razrednik ili predmetni učitelj/nastavnik odbija dati pravodobne i potrebne obavijesti o uspjehu njegovoga djeteta.</a:t>
            </a:r>
          </a:p>
          <a:p>
            <a:pPr algn="l"/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(6) Roditelj/i ima pravo na pisane i usmene predstavke (primjedbe, komentare i sugestije) o vrednovanju učenika koje podnose ravnatelju i/ili vijeću roditelja.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15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3429000"/>
            <a:ext cx="6799262" cy="25066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hr-HR" b="0" i="0" dirty="0">
                <a:solidFill>
                  <a:srgbClr val="414145"/>
                </a:solidFill>
                <a:effectLst/>
                <a:latin typeface="Garamond" panose="02020404030301010803" pitchFamily="18" charset="0"/>
              </a:rPr>
              <a:t>(7) U posljednja dva tjedna prije završetka nastavne godine ne organiziraju se roditeljski sastanci i individualni informativni razgovori.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95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412B048-E8BD-46F5-B73B-CCC0EBCD3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565400"/>
            <a:ext cx="6799262" cy="3444875"/>
          </a:xfrm>
        </p:spPr>
        <p:txBody>
          <a:bodyPr/>
          <a:lstStyle/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(1) Redoviti učenik može tijekom obrazovanja promijeniti upisani program u istoj ili drugoj školi, odnosno prijeći iz jedne škole u drugu koja ostvaruje isti obrazovni program, najkasnije do početka drugog polugodišta.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(2) Na zahtjev učenika, odnosno roditelja, odluku o promjeni programa u istoj ili drugoj školi, odnosno odluku o prelasku iz jedne škole u drugu koja provodi isti obrazovni program donosi učiteljsko/nastavničko vijeće, vodeći računa o tome da odluka ne utječe na kvalitetu odgojno-obrazovnog procesa uz poštovanje propisanih pedagoških standarda.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</p:txBody>
      </p:sp>
      <p:sp>
        <p:nvSpPr>
          <p:cNvPr id="18435" name="Title 1">
            <a:extLst>
              <a:ext uri="{FF2B5EF4-FFF2-40B4-BE49-F238E27FC236}">
                <a16:creationId xmlns:a16="http://schemas.microsoft.com/office/drawing/2014/main" id="{CD7F30B2-94CA-4BFE-8E8B-50EC94BC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8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23. (NN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87/08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152/14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68/18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800" dirty="0">
              <a:ln>
                <a:noFill/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6778" y="1778924"/>
            <a:ext cx="5184775" cy="4987636"/>
          </a:xfrm>
        </p:spPr>
        <p:txBody>
          <a:bodyPr rtlCol="0">
            <a:normAutofit/>
          </a:bodyPr>
          <a:lstStyle/>
          <a:p>
            <a:pPr algn="ctr" fontAlgn="base"/>
            <a: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Pravilnik</a:t>
            </a:r>
            <a:b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</a:br>
            <a: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o načinu postupanja odgojno-</a:t>
            </a:r>
            <a:b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</a:br>
            <a: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-obrazovnih radnika školskih ustanova u poduzimanju mjera zaštite prava učenika te prijave svakog kršenja tih prava nadležnim tijelima</a:t>
            </a:r>
            <a:br>
              <a:rPr lang="hr-HR" sz="24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</a:br>
            <a:r>
              <a:rPr lang="hr-HR" dirty="0">
                <a:ea typeface="+mj-lt"/>
                <a:cs typeface="+mj-lt"/>
              </a:rPr>
              <a:t/>
            </a:r>
            <a:br>
              <a:rPr lang="hr-HR" dirty="0">
                <a:ea typeface="+mj-lt"/>
                <a:cs typeface="+mj-lt"/>
              </a:rPr>
            </a:br>
            <a:r>
              <a:rPr lang="hr-HR" sz="27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NN 132/2013</a:t>
            </a:r>
            <a: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/>
            </a:r>
            <a:b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</a:br>
            <a:r>
              <a:rPr lang="hr-HR" dirty="0"/>
              <a:t/>
            </a:r>
            <a:br>
              <a:rPr lang="hr-HR" dirty="0"/>
            </a:b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601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6.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09702"/>
            <a:ext cx="6799262" cy="3125961"/>
          </a:xfrm>
        </p:spPr>
        <p:txBody>
          <a:bodyPr rtlCol="0">
            <a:normAutofit/>
          </a:bodyPr>
          <a:lstStyle/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(4) Školska ustanova obvezna je informirati roditelje/skrbnike o postupanju u slučaju povrede prava učenika.</a:t>
            </a:r>
          </a:p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(5) Povredu prava učenika u školskoj ustanovi roditelj ima pravo prijaviti odgojno-obrazovnome radniku ili ravnatelju.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3383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9.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09702"/>
            <a:ext cx="6799262" cy="3125961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(4) U slučajevima nasilnog postupanja potrebno je postupiti na sljedeći način: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a) ravnatelj, razrednik ili stručni suradnik odmah nakon prijavljenoga nasilnog postupanja obvezan je obavijestiti roditelje te ih izvijestiti o svim činjenicama i okolnostima koje je do tada doznao, kao i o aktivnostima i mjerama koje školska ustanova poduzima,</a:t>
            </a:r>
          </a:p>
          <a:p>
            <a:pPr marL="0" indent="0" algn="just" fontAlgn="base">
              <a:buNone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2727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10.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09702"/>
            <a:ext cx="6799262" cy="3125961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(1) U slučajevima nasilnog postupanja iz članka 5. stavka 2. ovoga pravilnika tijekom razgovora predstavnika policije s učenicima žrtvama ili počiniteljima nasilnog postupanja obvezno treba biti prisutan roditelj učenika, udomitelj, osoba kojoj je dijete povjereno na čuvanje ili odgoj ili stručna osoba centra za socijalnu skrb.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(2) Iznimno, kada osoba iz stavka 1. ovoga članka ne može ili ne želi nazočiti razgovoru s predstavnikom policije, uz njezino odobrenje razgovor u školskim prostorima može se obaviti u nazočnosti ravnatelja ili odgojno-obrazovnog radnika kojeg odredi ravnatelj.</a:t>
            </a:r>
          </a:p>
          <a:p>
            <a:pPr marL="0" indent="0" algn="just" fontAlgn="base">
              <a:buNone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0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Pomoć učenicima počiniteljima i žrtvama nasilja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09702"/>
            <a:ext cx="6799262" cy="3125961"/>
          </a:xfrm>
        </p:spPr>
        <p:txBody>
          <a:bodyPr rtlCol="0">
            <a:normAutofit lnSpcReduction="1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(1) U slučajevima iz članka 5. stavka 2. ovoga pravilnika ravnatelj, razrednik ili stručni suradnik obvezan je:</a:t>
            </a:r>
          </a:p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a) odmah izvijestiti roditelje učenika koji je žrtva nasilja i roditelje učenika koji je počinio nasilje o mogućim oblicima stručne pomoći učeniku u školi i/ili izvan nje;</a:t>
            </a:r>
          </a:p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b) osigurati stručnu pomoć učeniku koji je žrtva nasilja i učeniku koji je počinio nasilje.</a:t>
            </a:r>
          </a:p>
          <a:p>
            <a:pPr marL="0" indent="0" algn="just" fontAlgn="base">
              <a:buNone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13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12.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Pomoć učenicima počiniteljima i žrtvama nasilja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09702"/>
            <a:ext cx="6799262" cy="3125961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(2) Razrednik, stručni suradnik ili drugi odgojno-obrazovni radnik kojeg zaduži ravnatelj obvezni su: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– izvijestiti roditelje učenika koji je počinio nasilje o događaju te naglasiti neprihvatljivost i štetnost takvog ponašanja, savjetovati ih s ciljem promjene ponašanja djeteta te ih pozvati na uključivanje u savjetovanje ili stručnu pomoć u školi ili izvan nje (nadležni tim školske medicine, centar za socijalnu skrb, obiteljski centar i slična obiteljska savjetovališta, kao i ustanove koje se bave zaštitom djece), izvijestiti ih o dužnostima postupanja školske ustanove koje proizlaze iz propisa vezanih uz obiteljsko-pravnu zaštitu maloljetne djece.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2087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20.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Sigurnost i mediji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77440"/>
            <a:ext cx="6799262" cy="3558223"/>
          </a:xfrm>
        </p:spPr>
        <p:txBody>
          <a:bodyPr rtlCol="0"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(2) Školska ustanova je obvezna:</a:t>
            </a:r>
          </a:p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a) obavijestiti učenike i roditelje o pravilima sigurne uporabe suvremenih tehnologija, osobito mobitela i Interneta,</a:t>
            </a:r>
          </a:p>
          <a:p>
            <a:pPr algn="just" fontAlgn="base"/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b) informirati učenike i roditelje o posljedicama neprimjerene komunikacije na društvenim mrežama (vrijeđanje, sramoćenje, kleveta, javni linč, objava fotografija učenika, videozapisa i sl.) te o načinima postupanja školske ustanove vezano uz informacije o nasilju u elektroničkim medijima u skladu s Protokolom o postupanju u slučaju nasilja među djecom i mladima.</a:t>
            </a:r>
          </a:p>
          <a:p>
            <a:pPr marL="0" indent="0" algn="just" fontAlgn="base">
              <a:buNone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991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22.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Pravo na neometani odgojno – obrazovni rad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77440"/>
            <a:ext cx="6799262" cy="3558223"/>
          </a:xfrm>
        </p:spPr>
        <p:txBody>
          <a:bodyPr rtlCol="0">
            <a:normAutofit fontScale="925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(8) Roditelj učenika obvezan je javiti se na poziv školske ustanove, a ako se roditelj više puta ne odazove pozivu, školska ustanova dužna je obavijestiti Ured i nadležni centar socijalne skrbi.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(9) Odgojno-obrazovni radnici obvezni su izvijestiti roditelja o neprimjerenom ponašanju njegova djeteta, predložiti mogućnosti rješavanja uočenih problema u školi ili izvan nje te ih izvijestiti o odredbama kućnoga reda i statuta škole vezano uz pravila ponašanja i pedagoške mjere.</a:t>
            </a:r>
          </a:p>
          <a:p>
            <a:pPr marL="0" indent="0" algn="just" fontAlgn="base">
              <a:buNone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837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22.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Pravo na neometani odgojno – obrazovni rad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377440"/>
            <a:ext cx="6799262" cy="4089862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(10) U slučaju učenikova učestalog kršenja kućnog reda, školska ustanova obavijestit će roditelja učenika, nadležni tim školske medicine i nadležni centar za socijalnu skrb te će u dogovoru s nadležnim tijelima osigurati pomoć učeniku i roditelju.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(11) Ako učenici školske ustanove učestalo krše kućni red, školska ustanova organizirat će dodatne edukacije učenika i roditelja, sukladno potrebama na razini razrednog odjela/odgojno-obrazovne skupine ili cijele školske ustanove. Edukacije učenika i roditelja mogu se provoditi u suradnji s nadležnim institucijama, udrugama, lokalnom zajednicom.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(12) Učenik ili roditelj učenika ima pravo prijaviti razredniku, stručnom suradniku ili ravnatelju svako neprimjereno, neprofesionalno i neetično postupanje odgojno-obrazovnoga radnika.</a:t>
            </a:r>
          </a:p>
        </p:txBody>
      </p:sp>
    </p:spTree>
    <p:extLst>
      <p:ext uri="{BB962C8B-B14F-4D97-AF65-F5344CB8AC3E}">
        <p14:creationId xmlns:p14="http://schemas.microsoft.com/office/powerpoint/2010/main" val="10851599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Članak 24.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(2) Ravnatelj je obvezan najmanje dva puta tijekom </a:t>
            </a:r>
            <a:r>
              <a:rPr lang="hr-HR" b="0" i="0" dirty="0" err="1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školskegodine</a:t>
            </a: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izvijestiti učiteljsko/nastavničko/domsko vijeće, vijeće roditelja i školski/domski odbor o stanju sigurnosti, provođenju preventivnih programa te mjerama poduzetim u cilju zaštite prava učenika.</a:t>
            </a:r>
          </a:p>
        </p:txBody>
      </p:sp>
    </p:spTree>
    <p:extLst>
      <p:ext uri="{BB962C8B-B14F-4D97-AF65-F5344CB8AC3E}">
        <p14:creationId xmlns:p14="http://schemas.microsoft.com/office/powerpoint/2010/main" val="382727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412B048-E8BD-46F5-B73B-CCC0EBCD3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565400"/>
            <a:ext cx="6799262" cy="3444875"/>
          </a:xfrm>
        </p:spPr>
        <p:txBody>
          <a:bodyPr/>
          <a:lstStyle/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(7) Iznimno od stavka 1. ovoga članka, ako se učenik preseli iz jednog mjesta u drugo, škola koja ostvaruje isti obrazovni program u drugom mjestu dužna je upisati učenika i nakon kraja prvog polugodišta.</a:t>
            </a:r>
          </a:p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(8) Iznimno od stavka 1. ovoga članka, škola je dužna upisati učenika i nakon kraja prvog polugodišta ako je učeniku izrečena pedagoška mjera preseljenja u drugu školu sukladno članku 84. ovoga Zakona.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</p:txBody>
      </p:sp>
      <p:sp>
        <p:nvSpPr>
          <p:cNvPr id="18435" name="Title 1">
            <a:extLst>
              <a:ext uri="{FF2B5EF4-FFF2-40B4-BE49-F238E27FC236}">
                <a16:creationId xmlns:a16="http://schemas.microsoft.com/office/drawing/2014/main" id="{CD7F30B2-94CA-4BFE-8E8B-50EC94BC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8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23. (NN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87/08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152/14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68/18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800" dirty="0">
              <a:ln>
                <a:noFill/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1704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C30F-CAFF-4198-B247-79C15FD3F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6778" y="1778924"/>
            <a:ext cx="5184775" cy="4372494"/>
          </a:xfrm>
        </p:spPr>
        <p:txBody>
          <a:bodyPr rtlCol="0">
            <a:normAutofit fontScale="90000"/>
          </a:bodyPr>
          <a:lstStyle/>
          <a:p>
            <a:r>
              <a:rPr lang="hr-HR" sz="320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Pravilnik o izvođenju izleta, ekskurzija i drugih odgojno-obrazovnih aktivnosti izvan škole</a:t>
            </a:r>
            <a:r>
              <a:rPr lang="hr-HR" sz="32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/>
            </a:r>
            <a:br>
              <a:rPr lang="hr-HR" sz="32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</a:br>
            <a:r>
              <a:rPr lang="hr-HR" sz="24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/>
            </a:r>
            <a:br>
              <a:rPr lang="hr-HR" sz="24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</a:br>
            <a:r>
              <a:rPr lang="hr-HR" dirty="0">
                <a:ea typeface="+mj-lt"/>
                <a:cs typeface="+mj-lt"/>
              </a:rPr>
              <a:t/>
            </a:r>
            <a:br>
              <a:rPr lang="hr-HR" dirty="0">
                <a:ea typeface="+mj-lt"/>
                <a:cs typeface="+mj-lt"/>
              </a:rPr>
            </a:br>
            <a:r>
              <a:rPr lang="hr-HR" sz="2700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NN 67/2014</a:t>
            </a:r>
            <a: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/>
            </a:r>
            <a:br>
              <a:rPr lang="hr-HR" b="1" i="0" dirty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</a:br>
            <a:r>
              <a:rPr lang="hr-HR" dirty="0"/>
              <a:t/>
            </a:r>
            <a:br>
              <a:rPr lang="hr-HR" dirty="0"/>
            </a:b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8536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4.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Izvanučionička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nastava planira se godišnjim planom i programom rada školske ustanove i/ili školskim kurikulumom za svaki razred/razredni odjel/odgojno-obrazovnu skupinu (u daljnjem tekstu: razred).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Pravo predlaganja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nastave, u skladu s nastavnim planom i programom, za učenike jednog ili više razreda u dogovoru s učenicima i roditeljima ima učitelj, stručni suradnik, ravnatelj školske ustanove i roditelj/ skrbnik/udomitelj (u daljnjem tekstu: roditelj).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6120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4.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(4) Iznimno, ako zbog opravdanih razloga na početku školske godine pojedina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izvanučionička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nastava nije planirana ili dođe do promjena, naknadnu odluku o njezinoj pripremi i provedbi na prijedlog osoba odnosno tijela iz stavka 2. ovoga članka Pravilnika i uz mišljenje vijeća roditelja donosi školski/domski odbor (u daljnjem tekstu: školski odbor).</a:t>
            </a: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3561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5.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Razrednik je na početku školske godine, prije donošenja školskog kurikuluma i godišnjeg plana i programa dužan roditelje obavijestiti o predloženom planu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te drugih odgojno-obrazovnih aktivnosti izvan škole koje unaprijed moguće planirati.</a:t>
            </a: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490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5.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Školska ustanova dužna je od roditelja zatražiti pisanu suglasnost za sudjelovanje djeteta u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izvanučioničkoj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nastavi najmanje sedam dana prije njezina izvođenja.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(3) Za posjet je potrebno zatražiti pisanu suglasnost roditelja tri dana prije njegovog izvođenja, izuzev u slučaju da se planira dvodnevni ili višednevni posjet za koji je potrebno tražiti pisanu suglasnost sukladno stavku 2. ovoga članka Pravilnika.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855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9.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 fontScale="77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Za sve oblike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potreban je prethodni pisani pristanak dvije trećine roditelja učenika razreda.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231F20"/>
              </a:solidFill>
              <a:effectLst/>
              <a:latin typeface="Garamond" panose="02020404030301010803" pitchFamily="18" charset="0"/>
            </a:endParaRP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 Ako je za ostvarivanje ciljeva nastavnoga programa ili kurikuluma predviđeno provođenje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ili druge odgojno-obrazovne aktivnosti izvan škole, iste su u pravilu obvezne za sve učitelje i učenike osnovne ili srednje škole izuzev za one koji zbog zdravstvenih razloga u istima ne mogu ili temeljem Ustavom i drugim propisima zajamčenih prava i sloboda nisu obvezni sudjelovati.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439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14.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884516"/>
            <a:ext cx="6799262" cy="2701637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 Za svaku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izvanučioničku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nastavu imenuje se posebno Povjerenstvo za provedbu javnoga poziva i izbor najpovoljnije ponude (u daljnjem tekstu: Povjerenstvo), a čine ga ravnatelj školske ustanove (u daljnjem tekstu: ravnatelj), razrednik, učitelj voditelj, predstavnik roditelja, a za učenike od V. do VIII. razreda osnovne škole kao i za učenike srednje škole i predstavnik učenika. Kada se ista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izvanučionička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nastava planira za više razrednih odjela/odgojno-obrazovnih skupina, u Povjerenstvo se imenuje razrednik, roditelj i učenik svakoga razrednog odjela/odgojno-obrazovne skupine.</a:t>
            </a: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536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22.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468880"/>
            <a:ext cx="6799262" cy="3865418"/>
          </a:xfrm>
        </p:spPr>
        <p:txBody>
          <a:bodyPr rtlCol="0">
            <a:normAutofit fontScale="62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(1)</a:t>
            </a:r>
            <a:r>
              <a:rPr lang="hr-HR" b="1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 Obveze roditelja 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su: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a) sudjelovanje na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izvanučioničkoj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nastavi s izabranim davateljem usluga potvrditi potpisivanjem ugovora,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b) informirati učitelja voditelja o eventualnim zdravstvenim ili drugim teškoćama i specifičnim potrebama učenika,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c) dati učitelju broj telefona i/ili mobilnoga uređaja na koji ga može kontaktirati u slučaju potrebe,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d) uputiti svoje dijete i upozoriti ga na norme društveno prihvatljivog ponašanja, moguće opasnosti, zabranu korištenja alkohola, opijata, nikotina i narkotika te na nužnost poštovanja odluka učitelja za vrijeme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e) prihvatiti obvezu dolaska po svoje dijete u slučaju bolesti ili težih povreda određenih pravila,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f) snositi financijsku odgovornost za štetu za koju je učitelj utvrdio da je namjerno počinilo njegovo dijete.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0092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  <a:t>Članak 22.</a:t>
            </a:r>
            <a:br>
              <a:rPr lang="hr-HR" altLang="sr-Latn-RS" sz="3200" dirty="0">
                <a:ln>
                  <a:noFill/>
                </a:ln>
                <a:solidFill>
                  <a:srgbClr val="002060"/>
                </a:solidFill>
              </a:rPr>
            </a:br>
            <a:endParaRPr lang="hr-HR" altLang="sr-Latn-RS" sz="32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410692"/>
            <a:ext cx="6799262" cy="3923606"/>
          </a:xfrm>
        </p:spPr>
        <p:txBody>
          <a:bodyPr rtlCol="0">
            <a:normAutofit fontScale="62500" lnSpcReduction="20000"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(2) </a:t>
            </a:r>
            <a:r>
              <a:rPr lang="hr-HR" b="1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Prava roditelja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 su: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a) predložiti odredište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u skladu s nastavnim programima,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b) potpisom suglasnosti potvrditi pristanak za sudjelovanje svog djeteta na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izvanučioničkoj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nastavi ili drugoj odgojno-obrazovnoj aktivnosti,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c) dobiti na vrijeme informacije vezane uz realizaciju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kao i potrebne informacije tijekom njezine provedbe ili u drugim opravdanim slučajevima,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d) pisano zatražiti od razrednika izuzeće za sudjelovanjem djeteta u obvezatnoj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izvanučioničkoj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nastavi u slučaju zdravstvenih teškoća njegova djeteta ili zbog drugih opravdanih razloga,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e) postaviti upit i dobiti odgovor vezano uz uočene nedostatke u organizaciji i realizaciji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 i drugih odgojno-obrazovnih aktivnosti,</a:t>
            </a:r>
          </a:p>
          <a:p>
            <a:pPr algn="just" fontAlgn="base"/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f) nadoknada troškova i odšteta od strane davatelja usluga u slučaju pretrpljene štete zbog propusta u organizaciji i provedbi </a:t>
            </a:r>
            <a:r>
              <a:rPr lang="hr-HR" b="0" i="0" dirty="0" err="1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izvanučioničke</a:t>
            </a:r>
            <a:r>
              <a:rPr lang="hr-HR" b="0" i="0" dirty="0">
                <a:solidFill>
                  <a:srgbClr val="231F20"/>
                </a:solidFill>
                <a:effectLst/>
                <a:latin typeface="Garamond" panose="02020404030301010803" pitchFamily="18" charset="0"/>
              </a:rPr>
              <a:t> nastave.</a:t>
            </a:r>
          </a:p>
          <a:p>
            <a:pPr marL="0" indent="0" algn="just" fontAlgn="base">
              <a:buNone/>
            </a:pPr>
            <a:endParaRPr lang="hr-HR" b="0" i="0" dirty="0"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407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71C199BA-983A-43BE-8210-5D0275458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hr-HR" altLang="sr-Latn-RS"/>
          </a:p>
          <a:p>
            <a:pPr algn="ctr" eaLnBrk="1" hangingPunct="1">
              <a:buFont typeface="Arial" panose="020B0604020202020204" pitchFamily="34" charset="0"/>
              <a:buNone/>
            </a:pPr>
            <a:endParaRPr lang="hr-HR" altLang="sr-Latn-RS"/>
          </a:p>
          <a:p>
            <a:pPr algn="ctr" eaLnBrk="1" hangingPunct="1">
              <a:buFont typeface="Arial" panose="020B0604020202020204" pitchFamily="34" charset="0"/>
              <a:buNone/>
            </a:pPr>
            <a:endParaRPr lang="hr-HR" altLang="sr-Latn-RS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r-HR" altLang="sr-Latn-RS" dirty="0"/>
              <a:t>Hvala na pažnji.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412B048-E8BD-46F5-B73B-CCC0EBCD3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565400"/>
            <a:ext cx="6799262" cy="3444875"/>
          </a:xfrm>
        </p:spPr>
        <p:txBody>
          <a:bodyPr/>
          <a:lstStyle/>
          <a:p>
            <a:pPr eaLnBrk="1" hangingPunct="1">
              <a:buNone/>
            </a:pPr>
            <a:r>
              <a:rPr lang="hr-H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(5) Predmeti koji se izvode izborno obvezni su tijekom cijele školske godine za sve učenike koji se za njih opredijele. Učenik bira izborni predmet ili izborne predmete pri upisu u prvi razred ili najkasnije do 30. lipnja tekuće godine za iduću školsku godinu. Za uključivanje učenika u izbornu nastavu potrebna je pisana suglasnost roditelja.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</p:txBody>
      </p:sp>
      <p:sp>
        <p:nvSpPr>
          <p:cNvPr id="18435" name="Title 1">
            <a:extLst>
              <a:ext uri="{FF2B5EF4-FFF2-40B4-BE49-F238E27FC236}">
                <a16:creationId xmlns:a16="http://schemas.microsoft.com/office/drawing/2014/main" id="{CD7F30B2-94CA-4BFE-8E8B-50EC94BC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27. (NN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87/08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94/13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152/14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68/18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800" dirty="0">
              <a:ln>
                <a:noFill/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10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412B048-E8BD-46F5-B73B-CCC0EBCD3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565400"/>
            <a:ext cx="6799262" cy="3444875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(6) Učenik može prestati pohađati nastavu izbornog predmeta nakon pisanog zahtjeva roditelja učenika koji se mora dostaviti učiteljskom/nastavničkom vijeću nakon završetka nastavne godine, a najkasnije do 30. lipnja tekuće godine za sljedeću školsku godinu.</a:t>
            </a:r>
          </a:p>
          <a:p>
            <a:pPr marL="0" indent="0"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  <a:buNone/>
            </a:pPr>
            <a:r>
              <a:rPr lang="hr-HR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(7) Iznimno od stavka 5. ovoga članka, roditelj djeteta osnovne škole u slučaju dugotrajnih zdravstvenih teškoća djeteta ili zbog drugih opravdanih razloga može podnijeti pisani zahtjev za prestanak pohađanja izbornog predmeta i tijekom nastavne godine.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</p:txBody>
      </p:sp>
      <p:sp>
        <p:nvSpPr>
          <p:cNvPr id="18435" name="Title 1">
            <a:extLst>
              <a:ext uri="{FF2B5EF4-FFF2-40B4-BE49-F238E27FC236}">
                <a16:creationId xmlns:a16="http://schemas.microsoft.com/office/drawing/2014/main" id="{CD7F30B2-94CA-4BFE-8E8B-50EC94BC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27. (NN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87/08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94/13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152/14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68/18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800" dirty="0">
              <a:ln>
                <a:noFill/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1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7412B048-E8BD-46F5-B73B-CCC0EBCD3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338" y="2565400"/>
            <a:ext cx="6799262" cy="3444875"/>
          </a:xfrm>
        </p:spPr>
        <p:txBody>
          <a:bodyPr/>
          <a:lstStyle/>
          <a:p>
            <a:pPr marL="342900" indent="-342900" eaLnBrk="1" hangingPunct="1">
              <a:buAutoNum type="arabicParenBoth"/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Učenik ili roditelj koji nije zadovoljan zaključenom ocjenom iz pojedinog nastavnog predmeta ima pravo u roku od dva dana od završetka nastavne godine podnijeti zahtjev učiteljskom/nastavničkom vijeću radi polaganja ispita pred povjerenstvom.</a:t>
            </a:r>
          </a:p>
          <a:p>
            <a:pPr marL="0" indent="0" eaLnBrk="1" hangingPunct="1">
              <a:buNone/>
            </a:pPr>
            <a:endParaRPr lang="hr-H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(7) Učenik ili roditelj koji nije zadovoljan ocjenom iz vladanja može u roku od dva dana od završetka nastavne godine podnijeti zahtjev učiteljskom/nastavničkom vijeću radi preispitivanja ocjene. Odluka o ocjeni iz vladanja učiteljskog/nastavničkog vijeća je konačna.</a:t>
            </a:r>
            <a:endParaRPr lang="hr-H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hr-HR" altLang="sr-Latn-RS" dirty="0"/>
          </a:p>
        </p:txBody>
      </p:sp>
      <p:sp>
        <p:nvSpPr>
          <p:cNvPr id="18435" name="Title 1">
            <a:extLst>
              <a:ext uri="{FF2B5EF4-FFF2-40B4-BE49-F238E27FC236}">
                <a16:creationId xmlns:a16="http://schemas.microsoft.com/office/drawing/2014/main" id="{CD7F30B2-94CA-4BFE-8E8B-50EC94BC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76. (NN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87/08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152/14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68/18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64/20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2800" dirty="0">
              <a:ln>
                <a:noFill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45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83.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3100" dirty="0">
              <a:ln>
                <a:noFill/>
              </a:ln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(1) Učenici koji postižu iznimne rezultate mogu biti usmeno i pisano pohvaljeni, odnosno nagrađeni.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(2) Usmenu pohvalu izriče razrednik, pisanu pohvalu daje razredno vijeće, a nagradu dodjeljuje učiteljsko.</a:t>
            </a:r>
          </a:p>
          <a:p>
            <a:pPr marL="0" indent="0" algn="just" fontAlgn="base">
              <a:buNone/>
            </a:pPr>
            <a:r>
              <a:rPr lang="hr-HR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(3) Uvjeti, način i postupak pohvaljivanja i nagrađivanja učenika uređuju se statutom škole.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4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EBFC32B-9F59-4E94-849D-BFAF7779F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836613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  <a:t> </a:t>
            </a:r>
            <a:br>
              <a:rPr lang="hr-HR" altLang="sr-Latn-RS" dirty="0">
                <a:ln>
                  <a:noFill/>
                </a:ln>
                <a:solidFill>
                  <a:srgbClr val="002060"/>
                </a:solidFill>
              </a:rPr>
            </a:b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Članak 84. (NN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87/08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152/14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68/18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156/23</a:t>
            </a: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altLang="sr-Latn-RS" sz="3100" dirty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9691A-9A00-4D0F-905C-F776C66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(1) </a:t>
            </a: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Pedagoške mjere zbog povreda dužnosti, neispunjavanja obveza i nasilničkog ponašanja u osnovnoj školi su opomena, ukor, strogi ukor i preseljenje u drugu školu.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(3) Pedagoške mjere izriču se za tekuću školsku godinu, osim mjere preseljenja u drugu školu koja vrijedi do kraja osnovnoškolskog obrazovanja.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hr-HR" sz="1800" dirty="0">
                <a:solidFill>
                  <a:srgbClr val="231F2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(5) Opomena, ukor, strogi ukor i opomena pred isključenje su mjere upozorenja koje se ne izriču u upravnom postupku. Pedagošku mjeru opomene izriče razrednik, ukora razredno vijeće, strogog ukora izriče učiteljsko vijeće, a opomene pred isključenje izriče nastavničko vijeće. Na izrečene mjere učenik ili roditelj može podnijeti prigovor ravnatelju škole u roku od osam dana od dana izricanja.</a:t>
            </a:r>
            <a:endParaRPr lang="hr-HR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217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ski">
  <a:themeElements>
    <a:clrScheme name="Organski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ski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sk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16129</TotalTime>
  <Words>2757</Words>
  <Application>Microsoft Office PowerPoint</Application>
  <PresentationFormat>On-screen Show (4:3)</PresentationFormat>
  <Paragraphs>152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Garamond</vt:lpstr>
      <vt:lpstr>Times</vt:lpstr>
      <vt:lpstr>Times New Roman</vt:lpstr>
      <vt:lpstr>Organski</vt:lpstr>
      <vt:lpstr>Prava i obveze roditelja učenika prema propisima koji reguliraju djelatnost osnovnog školstva  Valpovo, 2.4.2025.             Josip Mandurić</vt:lpstr>
      <vt:lpstr>Zakon o odgoju i obrazovanju u osnovnoj i srednjoj školi  NN 87/08, 86/09, 92/10, 105/10, 90/11, 05/12, 16/12, 86/12, 126/12, 94/13, 152/14, 07/17, 68/18, 98/19, 64/20, 151/22, 155/23, 156/23   </vt:lpstr>
      <vt:lpstr> Članak 23. (NN 87/08, 152/14, 68/18) </vt:lpstr>
      <vt:lpstr> Članak 23. (NN 87/08, 152/14, 68/18) </vt:lpstr>
      <vt:lpstr>Članak 27. (NN 87/08, 94/13, 152/14, 68/18) </vt:lpstr>
      <vt:lpstr>Članak 27. (NN 87/08, 94/13, 152/14, 68/18) </vt:lpstr>
      <vt:lpstr>Članak 76. (NN 87/08, 152/14, 68/18, 64/20) </vt:lpstr>
      <vt:lpstr>  Članak 83. </vt:lpstr>
      <vt:lpstr>  Članak 84. (NN 87/08, 152/14, 68/18, 156/23) </vt:lpstr>
      <vt:lpstr>  Članak 84. (NN 87/08, 152/14, 68/18, 156/23) </vt:lpstr>
      <vt:lpstr>  Članak 84. (NN 87/08, 152/14, 68/18, 156/23) </vt:lpstr>
      <vt:lpstr>Pravilnik o kriterijima za izricanje pedagoških mjera  NN 94/2015   </vt:lpstr>
      <vt:lpstr>PowerPoint Presentation</vt:lpstr>
      <vt:lpstr> Članak 1.</vt:lpstr>
      <vt:lpstr> Članak 4.</vt:lpstr>
      <vt:lpstr> Članak 4.</vt:lpstr>
      <vt:lpstr> Članak 5.</vt:lpstr>
      <vt:lpstr> Članak 5.</vt:lpstr>
      <vt:lpstr> Članak 6.</vt:lpstr>
      <vt:lpstr> Članak 6.</vt:lpstr>
      <vt:lpstr> Članak 6.</vt:lpstr>
      <vt:lpstr> </vt:lpstr>
      <vt:lpstr>PowerPoint Presentation</vt:lpstr>
      <vt:lpstr>PowerPoint Presentation</vt:lpstr>
      <vt:lpstr>PowerPoint Presentation</vt:lpstr>
      <vt:lpstr>Pravilnik o načinima, postupcima i elementima vrednovanja učenika u osnovnoj i srednjoj školi   NN 82/2019   </vt:lpstr>
      <vt:lpstr> Članak 14.</vt:lpstr>
      <vt:lpstr> Članak 14.</vt:lpstr>
      <vt:lpstr> Članak 14.</vt:lpstr>
      <vt:lpstr>Pravilnik o načinu postupanja odgojno- -obrazovnih radnika školskih ustanova u poduzimanju mjera zaštite prava učenika te prijave svakog kršenja tih prava nadležnim tijelima  NN 132/2013   </vt:lpstr>
      <vt:lpstr> Članak 6.</vt:lpstr>
      <vt:lpstr> Članak 9.</vt:lpstr>
      <vt:lpstr> Članak 10.</vt:lpstr>
      <vt:lpstr> Članak 12. Pomoć učenicima počiniteljima i žrtvama nasilja</vt:lpstr>
      <vt:lpstr> Članak 12. Pomoć učenicima počiniteljima i žrtvama nasilja</vt:lpstr>
      <vt:lpstr> Članak 20. Sigurnost i mediji</vt:lpstr>
      <vt:lpstr> Članak 22. Pravo na neometani odgojno – obrazovni rad</vt:lpstr>
      <vt:lpstr> Članak 22. Pravo na neometani odgojno – obrazovni rad</vt:lpstr>
      <vt:lpstr> Članak 24. </vt:lpstr>
      <vt:lpstr>Pravilnik o izvođenju izleta, ekskurzija i drugih odgojno-obrazovnih aktivnosti izvan škole   NN 67/2014   </vt:lpstr>
      <vt:lpstr>  Članak 4. </vt:lpstr>
      <vt:lpstr>  Članak 4. </vt:lpstr>
      <vt:lpstr>  Članak 5. </vt:lpstr>
      <vt:lpstr>  Članak 5. </vt:lpstr>
      <vt:lpstr>  Članak 9. </vt:lpstr>
      <vt:lpstr>  Članak 14. </vt:lpstr>
      <vt:lpstr>  Članak 22. </vt:lpstr>
      <vt:lpstr>  Članak 22.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 O KRITERIJIMA ZA IZRICANJE PEDAGOŠKIH MJERA</dc:title>
  <dc:creator>Pero</dc:creator>
  <cp:lastModifiedBy>Marin</cp:lastModifiedBy>
  <cp:revision>12</cp:revision>
  <dcterms:created xsi:type="dcterms:W3CDTF">2015-09-02T19:25:29Z</dcterms:created>
  <dcterms:modified xsi:type="dcterms:W3CDTF">2025-04-07T11:29:40Z</dcterms:modified>
</cp:coreProperties>
</file>